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701" r:id="rId2"/>
    <p:sldMasterId id="2147483719" r:id="rId3"/>
  </p:sldMasterIdLst>
  <p:sldIdLst>
    <p:sldId id="580" r:id="rId4"/>
    <p:sldId id="593" r:id="rId5"/>
    <p:sldId id="617" r:id="rId6"/>
    <p:sldId id="616" r:id="rId7"/>
    <p:sldId id="618" r:id="rId8"/>
    <p:sldId id="526" r:id="rId9"/>
    <p:sldId id="742" r:id="rId10"/>
    <p:sldId id="743" r:id="rId11"/>
    <p:sldId id="744" r:id="rId12"/>
    <p:sldId id="745" r:id="rId13"/>
    <p:sldId id="746" r:id="rId14"/>
    <p:sldId id="747" r:id="rId15"/>
    <p:sldId id="749" r:id="rId16"/>
    <p:sldId id="750" r:id="rId17"/>
    <p:sldId id="752" r:id="rId18"/>
    <p:sldId id="751" r:id="rId19"/>
    <p:sldId id="766" r:id="rId20"/>
    <p:sldId id="753" r:id="rId21"/>
    <p:sldId id="754" r:id="rId22"/>
    <p:sldId id="755" r:id="rId23"/>
    <p:sldId id="756" r:id="rId24"/>
    <p:sldId id="757" r:id="rId25"/>
    <p:sldId id="758" r:id="rId26"/>
    <p:sldId id="764" r:id="rId27"/>
    <p:sldId id="765" r:id="rId28"/>
    <p:sldId id="759" r:id="rId29"/>
    <p:sldId id="760" r:id="rId30"/>
    <p:sldId id="761" r:id="rId31"/>
    <p:sldId id="762" r:id="rId32"/>
    <p:sldId id="767" r:id="rId33"/>
    <p:sldId id="768" r:id="rId34"/>
    <p:sldId id="770" r:id="rId35"/>
    <p:sldId id="771" r:id="rId36"/>
    <p:sldId id="763"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459" autoAdjust="0"/>
    <p:restoredTop sz="94626"/>
  </p:normalViewPr>
  <p:slideViewPr>
    <p:cSldViewPr snapToGrid="0" snapToObjects="1">
      <p:cViewPr varScale="1">
        <p:scale>
          <a:sx n="67" d="100"/>
          <a:sy n="67" d="100"/>
        </p:scale>
        <p:origin x="134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828800"/>
            <a:ext cx="7772400" cy="900546"/>
          </a:xfrm>
        </p:spPr>
        <p:txBody>
          <a:bodyPr anchor="b"/>
          <a:lstStyle>
            <a:lvl1pPr algn="l">
              <a:defRPr/>
            </a:lvl1pPr>
          </a:lstStyle>
          <a:p>
            <a:r>
              <a:rPr lang="en-US" dirty="0"/>
              <a:t>Click To Edit Master Title Style</a:t>
            </a:r>
          </a:p>
        </p:txBody>
      </p:sp>
      <p:cxnSp>
        <p:nvCxnSpPr>
          <p:cNvPr id="8" name="Straight Connector 7"/>
          <p:cNvCxnSpPr/>
          <p:nvPr userDrawn="1"/>
        </p:nvCxnSpPr>
        <p:spPr>
          <a:xfrm>
            <a:off x="685800" y="28194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685800" y="2895600"/>
            <a:ext cx="64008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9"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859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pic>
        <p:nvPicPr>
          <p:cNvPr id="5" name="Picture 4" descr="C:\Users\njones\Dropbox (2U)\Work\Designing Slides\SMU\Design Brief\logo\logo_datasci_SMU.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71600" y="2778677"/>
            <a:ext cx="6503987" cy="574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1709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cxnSp>
        <p:nvCxnSpPr>
          <p:cNvPr id="7" name="Straight Connector 6">
            <a:extLst>
              <a:ext uri="{FF2B5EF4-FFF2-40B4-BE49-F238E27FC236}">
                <a16:creationId xmlns:a16="http://schemas.microsoft.com/office/drawing/2014/main" id="{FD491484-CAC6-4976-E9DE-65FBF7733573}"/>
              </a:ext>
            </a:extLst>
          </p:cNvPr>
          <p:cNvCxnSpPr/>
          <p:nvPr userDrawn="1"/>
        </p:nvCxnSpPr>
        <p:spPr>
          <a:xfrm>
            <a:off x="685800" y="28194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2" descr="C:\Users\njones\Dropbox (2U)\Work\Designing Slides\SMU\Design Brief\logo\logo_datasci_SMU.png">
            <a:extLst>
              <a:ext uri="{FF2B5EF4-FFF2-40B4-BE49-F238E27FC236}">
                <a16:creationId xmlns:a16="http://schemas.microsoft.com/office/drawing/2014/main" id="{9988C3FC-6698-87B8-2038-34979C96C531}"/>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8303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cxnSp>
        <p:nvCxnSpPr>
          <p:cNvPr id="7" name="Straight Connector 6">
            <a:extLst>
              <a:ext uri="{FF2B5EF4-FFF2-40B4-BE49-F238E27FC236}">
                <a16:creationId xmlns:a16="http://schemas.microsoft.com/office/drawing/2014/main" id="{BB64BD50-E974-8CCF-4608-F248E195F8B0}"/>
              </a:ext>
            </a:extLst>
          </p:cNvPr>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5611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83585848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2/14/2023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cxnSp>
        <p:nvCxnSpPr>
          <p:cNvPr id="8" name="Straight Connector 7">
            <a:extLst>
              <a:ext uri="{FF2B5EF4-FFF2-40B4-BE49-F238E27FC236}">
                <a16:creationId xmlns:a16="http://schemas.microsoft.com/office/drawing/2014/main" id="{75B31B2F-2D3B-9FF7-2C30-E7977AF8C1A2}"/>
              </a:ext>
            </a:extLst>
          </p:cNvPr>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6674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2/14/2023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cxnSp>
        <p:nvCxnSpPr>
          <p:cNvPr id="10" name="Straight Connector 9">
            <a:extLst>
              <a:ext uri="{FF2B5EF4-FFF2-40B4-BE49-F238E27FC236}">
                <a16:creationId xmlns:a16="http://schemas.microsoft.com/office/drawing/2014/main" id="{7E7D65B4-49EF-B8B3-5A26-A0B42B68F59F}"/>
              </a:ext>
            </a:extLst>
          </p:cNvPr>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96544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2/14/2023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108942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2/14/2023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pic>
        <p:nvPicPr>
          <p:cNvPr id="2" name="Picture 2" descr="C:\Users\njones\Dropbox (2U)\Work\Designing Slides\SMU\Design Brief\logo\logo_datasci_SMU.png">
            <a:extLst>
              <a:ext uri="{FF2B5EF4-FFF2-40B4-BE49-F238E27FC236}">
                <a16:creationId xmlns:a16="http://schemas.microsoft.com/office/drawing/2014/main" id="{CA10A674-1855-43A6-4048-9B47142A861C}"/>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283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t>2/14/2023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218250281"/>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2/14/2023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1624655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80724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2/14/2023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297148810"/>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237401733"/>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17649"/>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454530" y="3765449"/>
            <a:ext cx="5449871"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9" name="TextBox 8"/>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12200" dirty="0"/>
              <a:t>“</a:t>
            </a:r>
          </a:p>
        </p:txBody>
      </p:sp>
      <p:sp>
        <p:nvSpPr>
          <p:cNvPr id="13" name="TextBox 12"/>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1679695298"/>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984822658"/>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2/14/2023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63007861"/>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2/14/2023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861251436"/>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33002516"/>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8632092"/>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cxnSp>
        <p:nvCxnSpPr>
          <p:cNvPr id="7" name="Straight Connector 6">
            <a:extLst>
              <a:ext uri="{FF2B5EF4-FFF2-40B4-BE49-F238E27FC236}">
                <a16:creationId xmlns:a16="http://schemas.microsoft.com/office/drawing/2014/main" id="{F30F48D7-E114-1FD0-7ED1-A7B630D284F2}"/>
              </a:ext>
            </a:extLst>
          </p:cNvPr>
          <p:cNvCxnSpPr/>
          <p:nvPr userDrawn="1"/>
        </p:nvCxnSpPr>
        <p:spPr>
          <a:xfrm>
            <a:off x="685800" y="28194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2" descr="C:\Users\njones\Dropbox (2U)\Work\Designing Slides\SMU\Design Brief\logo\logo_datasci_SMU.png">
            <a:extLst>
              <a:ext uri="{FF2B5EF4-FFF2-40B4-BE49-F238E27FC236}">
                <a16:creationId xmlns:a16="http://schemas.microsoft.com/office/drawing/2014/main" id="{6007822E-1112-73D8-C36F-90F702B1B391}"/>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38118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cxnSp>
        <p:nvCxnSpPr>
          <p:cNvPr id="7" name="Straight Connector 6">
            <a:extLst>
              <a:ext uri="{FF2B5EF4-FFF2-40B4-BE49-F238E27FC236}">
                <a16:creationId xmlns:a16="http://schemas.microsoft.com/office/drawing/2014/main" id="{79C70A56-DAF7-0418-E957-E17531164F3C}"/>
              </a:ext>
            </a:extLst>
          </p:cNvPr>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6016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0" cap="none"/>
            </a:lvl1pPr>
          </a:lstStyle>
          <a:p>
            <a:r>
              <a:rPr lang="en-US" dirty="0"/>
              <a:t>Click To Edit Master Title Style</a:t>
            </a:r>
          </a:p>
        </p:txBody>
      </p:sp>
      <p:sp>
        <p:nvSpPr>
          <p:cNvPr id="3" name="Text Placeholder 2"/>
          <p:cNvSpPr>
            <a:spLocks noGrp="1"/>
          </p:cNvSpPr>
          <p:nvPr>
            <p:ph type="body" idx="1" hasCustomPrompt="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a:off x="722313" y="44069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28551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413276369"/>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2/14/2023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cxnSp>
        <p:nvCxnSpPr>
          <p:cNvPr id="8" name="Straight Connector 7">
            <a:extLst>
              <a:ext uri="{FF2B5EF4-FFF2-40B4-BE49-F238E27FC236}">
                <a16:creationId xmlns:a16="http://schemas.microsoft.com/office/drawing/2014/main" id="{F2DEA7DB-6B3C-28E8-73C2-8E58AC3BA839}"/>
              </a:ext>
            </a:extLst>
          </p:cNvPr>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41775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2/14/2023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cxnSp>
        <p:nvCxnSpPr>
          <p:cNvPr id="10" name="Straight Connector 9">
            <a:extLst>
              <a:ext uri="{FF2B5EF4-FFF2-40B4-BE49-F238E27FC236}">
                <a16:creationId xmlns:a16="http://schemas.microsoft.com/office/drawing/2014/main" id="{18D8EB29-22FA-B861-A397-6EDAA1E871C6}"/>
              </a:ext>
            </a:extLst>
          </p:cNvPr>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12128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2/14/2023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5022269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2/14/2023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pic>
        <p:nvPicPr>
          <p:cNvPr id="2" name="Picture 2" descr="C:\Users\njones\Dropbox (2U)\Work\Designing Slides\SMU\Design Brief\logo\logo_datasci_SMU.png">
            <a:extLst>
              <a:ext uri="{FF2B5EF4-FFF2-40B4-BE49-F238E27FC236}">
                <a16:creationId xmlns:a16="http://schemas.microsoft.com/office/drawing/2014/main" id="{4B722A5A-B018-B730-0F59-21AB383A5069}"/>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3898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t>2/14/2023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068619857"/>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2/14/2023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39136634"/>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2/14/2023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415218011"/>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571592471"/>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17649"/>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454530" y="3765449"/>
            <a:ext cx="5449871"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9" name="TextBox 8"/>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12200" dirty="0"/>
              <a:t>“</a:t>
            </a:r>
          </a:p>
        </p:txBody>
      </p:sp>
      <p:sp>
        <p:nvSpPr>
          <p:cNvPr id="13" name="TextBox 12"/>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314138769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9825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60130087"/>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2/14/2023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66493729"/>
      </p:ext>
    </p:extLst>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2/14/2023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337259449"/>
      </p:ext>
    </p:extLst>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847285364"/>
      </p:ext>
    </p:extLst>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628058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417638"/>
            <a:ext cx="4040188"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90800"/>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417638"/>
            <a:ext cx="4041775"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66981" y="2590800"/>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1274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354039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Horizontal Ru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3" name="Straight Connector 2"/>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824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641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title" hasCustomPrompt="1"/>
          </p:nvPr>
        </p:nvSpPr>
        <p:spPr>
          <a:xfrm>
            <a:off x="457200" y="228600"/>
            <a:ext cx="8229600" cy="1143000"/>
          </a:xfrm>
        </p:spPr>
        <p:txBody>
          <a:bodyPr/>
          <a:lstStyle/>
          <a:p>
            <a:r>
              <a:rPr lang="en-US" dirty="0"/>
              <a:t>Click To Edit Master Title Style</a:t>
            </a:r>
          </a:p>
        </p:txBody>
      </p:sp>
    </p:spTree>
    <p:extLst>
      <p:ext uri="{BB962C8B-B14F-4D97-AF65-F5344CB8AC3E}">
        <p14:creationId xmlns:p14="http://schemas.microsoft.com/office/powerpoint/2010/main" val="1587792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theme" Target="../theme/theme3.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11430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0" y="6779932"/>
            <a:ext cx="9144000" cy="9144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4" name="Rectangle 13"/>
          <p:cNvSpPr/>
          <p:nvPr userDrawn="1"/>
        </p:nvSpPr>
        <p:spPr>
          <a:xfrm>
            <a:off x="0" y="0"/>
            <a:ext cx="9144000" cy="30480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341695197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Lst>
  <p:hf sldNum="0" hdr="0" ftr="0" dt="0"/>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2/14/2023</a:t>
            </a:fld>
            <a:endParaRPr lang="en-US" dirty="0"/>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D57F1E4F-1CFF-5643-939E-02111984F565}" type="slidenum">
              <a:rPr lang="en-US" dirty="0"/>
              <a:t>‹#›</a:t>
            </a:fld>
            <a:endParaRPr lang="en-US" dirty="0"/>
          </a:p>
        </p:txBody>
      </p:sp>
      <p:sp>
        <p:nvSpPr>
          <p:cNvPr id="7" name="Rectangle 6">
            <a:extLst>
              <a:ext uri="{FF2B5EF4-FFF2-40B4-BE49-F238E27FC236}">
                <a16:creationId xmlns:a16="http://schemas.microsoft.com/office/drawing/2014/main" id="{038960DD-4C28-2122-74D4-4D4886950B6B}"/>
              </a:ext>
            </a:extLst>
          </p:cNvPr>
          <p:cNvSpPr/>
          <p:nvPr userDrawn="1"/>
        </p:nvSpPr>
        <p:spPr>
          <a:xfrm>
            <a:off x="0" y="6779932"/>
            <a:ext cx="9144000" cy="9144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E8EF8577-BF84-FC55-8AEC-D713AB025E3F}"/>
              </a:ext>
            </a:extLst>
          </p:cNvPr>
          <p:cNvSpPr/>
          <p:nvPr userDrawn="1"/>
        </p:nvSpPr>
        <p:spPr>
          <a:xfrm>
            <a:off x="0" y="0"/>
            <a:ext cx="9144000" cy="30480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178721752"/>
      </p:ext>
    </p:extLst>
  </p:cSld>
  <p:clrMap bg1="dk1" tx1="lt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2/14/2023</a:t>
            </a:fld>
            <a:endParaRPr lang="en-US" dirty="0"/>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D57F1E4F-1CFF-5643-939E-02111984F565}" type="slidenum">
              <a:rPr lang="en-US" dirty="0"/>
              <a:t>‹#›</a:t>
            </a:fld>
            <a:endParaRPr lang="en-US" dirty="0"/>
          </a:p>
        </p:txBody>
      </p:sp>
      <p:sp>
        <p:nvSpPr>
          <p:cNvPr id="7" name="Rectangle 6">
            <a:extLst>
              <a:ext uri="{FF2B5EF4-FFF2-40B4-BE49-F238E27FC236}">
                <a16:creationId xmlns:a16="http://schemas.microsoft.com/office/drawing/2014/main" id="{7F144B49-4BB0-4103-157F-50D999BDE1FA}"/>
              </a:ext>
            </a:extLst>
          </p:cNvPr>
          <p:cNvSpPr/>
          <p:nvPr userDrawn="1"/>
        </p:nvSpPr>
        <p:spPr>
          <a:xfrm>
            <a:off x="0" y="6779932"/>
            <a:ext cx="9144000" cy="9144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4549401B-314D-43AE-494E-1EA0D4C4BFCF}"/>
              </a:ext>
            </a:extLst>
          </p:cNvPr>
          <p:cNvSpPr/>
          <p:nvPr userDrawn="1"/>
        </p:nvSpPr>
        <p:spPr>
          <a:xfrm>
            <a:off x="0" y="0"/>
            <a:ext cx="9144000" cy="30480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4132263712"/>
      </p:ext>
    </p:extLst>
  </p:cSld>
  <p:clrMap bg1="dk1" tx1="lt1" bg2="dk2" tx2="lt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jsonformatter.curiousconcept.com/" TargetMode="Externa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jsonformatter.curiousconcept.com/" TargetMode="Externa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458200" cy="900546"/>
          </a:xfrm>
        </p:spPr>
        <p:txBody>
          <a:bodyPr>
            <a:normAutofit fontScale="90000"/>
          </a:bodyPr>
          <a:lstStyle/>
          <a:p>
            <a:r>
              <a:rPr lang="en-US" dirty="0"/>
              <a:t>For Live Session</a:t>
            </a:r>
          </a:p>
        </p:txBody>
      </p:sp>
      <p:sp>
        <p:nvSpPr>
          <p:cNvPr id="4" name="Subtitle 3"/>
          <p:cNvSpPr>
            <a:spLocks noGrp="1"/>
          </p:cNvSpPr>
          <p:nvPr>
            <p:ph type="subTitle" idx="1"/>
          </p:nvPr>
        </p:nvSpPr>
        <p:spPr>
          <a:xfrm>
            <a:off x="381000" y="2895600"/>
            <a:ext cx="8534400" cy="1752600"/>
          </a:xfrm>
        </p:spPr>
        <p:txBody>
          <a:bodyPr/>
          <a:lstStyle/>
          <a:p>
            <a:r>
              <a:rPr lang="en-IN" dirty="0"/>
              <a:t>Unit 7</a:t>
            </a:r>
          </a:p>
          <a:p>
            <a:endParaRPr lang="en-IN" dirty="0"/>
          </a:p>
          <a:p>
            <a:r>
              <a:rPr lang="en-IN" dirty="0"/>
              <a:t>Carlos Estevez</a:t>
            </a:r>
          </a:p>
        </p:txBody>
      </p:sp>
    </p:spTree>
    <p:extLst>
      <p:ext uri="{BB962C8B-B14F-4D97-AF65-F5344CB8AC3E}">
        <p14:creationId xmlns:p14="http://schemas.microsoft.com/office/powerpoint/2010/main" val="2167838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Part 1: Activity 1</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6122504" y="1371601"/>
            <a:ext cx="2957886" cy="5257800"/>
          </a:xfrm>
          <a:ln>
            <a:solidFill>
              <a:srgbClr val="0070C0"/>
            </a:solidFill>
          </a:ln>
        </p:spPr>
        <p:txBody>
          <a:bodyPr>
            <a:normAutofit/>
          </a:bodyPr>
          <a:lstStyle/>
          <a:p>
            <a:pPr marL="0" indent="0">
              <a:buNone/>
            </a:pPr>
            <a:r>
              <a:rPr lang="en-US" sz="1400" b="1" dirty="0"/>
              <a:t>Act 1: Predictions of survival</a:t>
            </a:r>
            <a:endParaRPr lang="en-US" sz="1400" dirty="0"/>
          </a:p>
          <a:p>
            <a:r>
              <a:rPr lang="en-US" sz="1200" dirty="0"/>
              <a:t>Passenger: 30 years old first class</a:t>
            </a:r>
          </a:p>
          <a:p>
            <a:pPr marL="0" indent="0">
              <a:buNone/>
            </a:pPr>
            <a:endParaRPr lang="en-US" sz="1400" dirty="0"/>
          </a:p>
          <a:p>
            <a:r>
              <a:rPr lang="en-US" sz="1200" dirty="0"/>
              <a:t>Passenger: 30 years old second class</a:t>
            </a:r>
          </a:p>
          <a:p>
            <a:pPr marL="0" indent="0">
              <a:buNone/>
            </a:pPr>
            <a:endParaRPr lang="en-US" sz="1400" dirty="0"/>
          </a:p>
          <a:p>
            <a:r>
              <a:rPr lang="en-US" sz="1200" dirty="0"/>
              <a:t>Passenger: 30 years old third class</a:t>
            </a:r>
          </a:p>
          <a:p>
            <a:pPr marL="0" indent="0">
              <a:buNone/>
            </a:pPr>
            <a:endParaRPr lang="en-US" sz="1200" dirty="0"/>
          </a:p>
          <a:p>
            <a:pPr marL="0" indent="0">
              <a:buNone/>
            </a:pPr>
            <a:r>
              <a:rPr lang="en-US" sz="1200" dirty="0"/>
              <a:t>Conclusion: </a:t>
            </a:r>
          </a:p>
          <a:p>
            <a:pPr marL="0" indent="0">
              <a:buNone/>
            </a:pPr>
            <a:r>
              <a:rPr lang="en-US" sz="1200" dirty="0"/>
              <a:t>As you can see from the image the results are aligned to the research we conducted in the previous lesson. The first class passenger had more change of survival because of their closeness to the lifeboat and the priority and facilities given by the crew members to them</a:t>
            </a:r>
          </a:p>
          <a:p>
            <a:pPr marL="0" indent="0">
              <a:buNone/>
            </a:pPr>
            <a:endParaRPr lang="en-US" sz="1200" dirty="0"/>
          </a:p>
          <a:p>
            <a:endParaRPr lang="en-US" sz="1200" dirty="0"/>
          </a:p>
        </p:txBody>
      </p:sp>
      <p:pic>
        <p:nvPicPr>
          <p:cNvPr id="5" name="Picture 4">
            <a:extLst>
              <a:ext uri="{FF2B5EF4-FFF2-40B4-BE49-F238E27FC236}">
                <a16:creationId xmlns:a16="http://schemas.microsoft.com/office/drawing/2014/main" id="{67C627A0-A540-6FE6-51BD-EBEBB6E6792D}"/>
              </a:ext>
            </a:extLst>
          </p:cNvPr>
          <p:cNvPicPr>
            <a:picLocks noChangeAspect="1"/>
          </p:cNvPicPr>
          <p:nvPr/>
        </p:nvPicPr>
        <p:blipFill>
          <a:blip r:embed="rId2"/>
          <a:stretch>
            <a:fillRect/>
          </a:stretch>
        </p:blipFill>
        <p:spPr>
          <a:xfrm>
            <a:off x="120926" y="2674206"/>
            <a:ext cx="5562600" cy="2495550"/>
          </a:xfrm>
          <a:prstGeom prst="rect">
            <a:avLst/>
          </a:prstGeom>
          <a:ln>
            <a:solidFill>
              <a:srgbClr val="0070C0"/>
            </a:solidFill>
          </a:ln>
        </p:spPr>
      </p:pic>
      <p:sp>
        <p:nvSpPr>
          <p:cNvPr id="6" name="TextBox 5">
            <a:extLst>
              <a:ext uri="{FF2B5EF4-FFF2-40B4-BE49-F238E27FC236}">
                <a16:creationId xmlns:a16="http://schemas.microsoft.com/office/drawing/2014/main" id="{FEAB0C7A-52AA-C172-6BC8-9CAF79A5D367}"/>
              </a:ext>
            </a:extLst>
          </p:cNvPr>
          <p:cNvSpPr txBox="1"/>
          <p:nvPr/>
        </p:nvSpPr>
        <p:spPr>
          <a:xfrm>
            <a:off x="279952" y="1558456"/>
            <a:ext cx="2487102" cy="646331"/>
          </a:xfrm>
          <a:prstGeom prst="rect">
            <a:avLst/>
          </a:prstGeom>
          <a:noFill/>
        </p:spPr>
        <p:txBody>
          <a:bodyPr wrap="square" rtlCol="0">
            <a:spAutoFit/>
          </a:bodyPr>
          <a:lstStyle/>
          <a:p>
            <a:r>
              <a:rPr lang="en-US" dirty="0"/>
              <a:t>Survived: 1 </a:t>
            </a:r>
          </a:p>
          <a:p>
            <a:r>
              <a:rPr lang="en-US" dirty="0"/>
              <a:t>Not Survived: 0 </a:t>
            </a:r>
          </a:p>
        </p:txBody>
      </p:sp>
      <p:cxnSp>
        <p:nvCxnSpPr>
          <p:cNvPr id="9" name="Connector: Elbow 8">
            <a:extLst>
              <a:ext uri="{FF2B5EF4-FFF2-40B4-BE49-F238E27FC236}">
                <a16:creationId xmlns:a16="http://schemas.microsoft.com/office/drawing/2014/main" id="{3A15E4F6-1B24-8614-2F70-31D4FC29BAA0}"/>
              </a:ext>
            </a:extLst>
          </p:cNvPr>
          <p:cNvCxnSpPr/>
          <p:nvPr/>
        </p:nvCxnSpPr>
        <p:spPr>
          <a:xfrm rot="10800000" flipV="1">
            <a:off x="3021496" y="1852653"/>
            <a:ext cx="3562184" cy="140738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FB56BF0F-59D7-A517-87F5-902895EDE706}"/>
              </a:ext>
            </a:extLst>
          </p:cNvPr>
          <p:cNvCxnSpPr/>
          <p:nvPr/>
        </p:nvCxnSpPr>
        <p:spPr>
          <a:xfrm rot="10800000" flipV="1">
            <a:off x="3021496" y="2498984"/>
            <a:ext cx="3355452" cy="143691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60B7B0BC-5C64-E14D-9CFB-F8E97B2240D1}"/>
              </a:ext>
            </a:extLst>
          </p:cNvPr>
          <p:cNvCxnSpPr/>
          <p:nvPr/>
        </p:nvCxnSpPr>
        <p:spPr>
          <a:xfrm rot="10800000" flipV="1">
            <a:off x="2957885" y="3315694"/>
            <a:ext cx="3252084" cy="126653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49351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Part 1: Activity 1</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6122504" y="1371601"/>
            <a:ext cx="2957886" cy="5257800"/>
          </a:xfrm>
          <a:ln>
            <a:solidFill>
              <a:srgbClr val="0070C0"/>
            </a:solidFill>
          </a:ln>
        </p:spPr>
        <p:txBody>
          <a:bodyPr>
            <a:normAutofit/>
          </a:bodyPr>
          <a:lstStyle/>
          <a:p>
            <a:pPr marL="0" indent="0">
              <a:buNone/>
            </a:pPr>
            <a:r>
              <a:rPr lang="en-US" sz="1400" b="1" dirty="0"/>
              <a:t>Act 1: Predictions of survival</a:t>
            </a:r>
            <a:endParaRPr lang="en-US" sz="1400" dirty="0"/>
          </a:p>
          <a:p>
            <a:r>
              <a:rPr lang="en-US" sz="1200" dirty="0"/>
              <a:t>Passenger: 33 years old first class</a:t>
            </a:r>
          </a:p>
          <a:p>
            <a:pPr marL="0" indent="0">
              <a:buNone/>
            </a:pPr>
            <a:endParaRPr lang="en-US" sz="1400" dirty="0"/>
          </a:p>
          <a:p>
            <a:pPr marL="0" indent="0">
              <a:buNone/>
            </a:pPr>
            <a:endParaRPr lang="en-US" sz="1200" dirty="0"/>
          </a:p>
          <a:p>
            <a:pPr marL="0" indent="0">
              <a:buNone/>
            </a:pPr>
            <a:r>
              <a:rPr lang="en-US" sz="1200" dirty="0"/>
              <a:t>Conclusion: </a:t>
            </a:r>
          </a:p>
          <a:p>
            <a:pPr marL="0" indent="0">
              <a:buNone/>
            </a:pPr>
            <a:r>
              <a:rPr lang="en-US" sz="1200" dirty="0"/>
              <a:t>We did a comparison between KNN(5)(Previous lesson) and Naïve bayes. As the data suggest KNN says the same passenger has over 7% change of survival than NB</a:t>
            </a:r>
          </a:p>
          <a:p>
            <a:pPr marL="0" indent="0">
              <a:buNone/>
            </a:pPr>
            <a:r>
              <a:rPr lang="en-US" sz="1200" dirty="0"/>
              <a:t>I would say KNN answer is better in this regard</a:t>
            </a:r>
          </a:p>
          <a:p>
            <a:endParaRPr lang="en-US" sz="1200" dirty="0"/>
          </a:p>
        </p:txBody>
      </p:sp>
      <p:sp>
        <p:nvSpPr>
          <p:cNvPr id="6" name="TextBox 5">
            <a:extLst>
              <a:ext uri="{FF2B5EF4-FFF2-40B4-BE49-F238E27FC236}">
                <a16:creationId xmlns:a16="http://schemas.microsoft.com/office/drawing/2014/main" id="{FEAB0C7A-52AA-C172-6BC8-9CAF79A5D367}"/>
              </a:ext>
            </a:extLst>
          </p:cNvPr>
          <p:cNvSpPr txBox="1"/>
          <p:nvPr/>
        </p:nvSpPr>
        <p:spPr>
          <a:xfrm>
            <a:off x="279952" y="1558456"/>
            <a:ext cx="2487102" cy="646331"/>
          </a:xfrm>
          <a:prstGeom prst="rect">
            <a:avLst/>
          </a:prstGeom>
          <a:noFill/>
        </p:spPr>
        <p:txBody>
          <a:bodyPr wrap="square" rtlCol="0">
            <a:spAutoFit/>
          </a:bodyPr>
          <a:lstStyle/>
          <a:p>
            <a:r>
              <a:rPr lang="en-US" dirty="0"/>
              <a:t>Survived: 1 </a:t>
            </a:r>
          </a:p>
          <a:p>
            <a:r>
              <a:rPr lang="en-US" dirty="0"/>
              <a:t>Not Survived: 0 </a:t>
            </a:r>
          </a:p>
        </p:txBody>
      </p:sp>
      <p:pic>
        <p:nvPicPr>
          <p:cNvPr id="7" name="Picture 6">
            <a:extLst>
              <a:ext uri="{FF2B5EF4-FFF2-40B4-BE49-F238E27FC236}">
                <a16:creationId xmlns:a16="http://schemas.microsoft.com/office/drawing/2014/main" id="{4436D7C0-C206-8EF1-3A98-C95509B1280A}"/>
              </a:ext>
            </a:extLst>
          </p:cNvPr>
          <p:cNvPicPr>
            <a:picLocks noChangeAspect="1"/>
          </p:cNvPicPr>
          <p:nvPr/>
        </p:nvPicPr>
        <p:blipFill>
          <a:blip r:embed="rId2"/>
          <a:stretch>
            <a:fillRect/>
          </a:stretch>
        </p:blipFill>
        <p:spPr>
          <a:xfrm>
            <a:off x="279952" y="2864890"/>
            <a:ext cx="5353050" cy="676275"/>
          </a:xfrm>
          <a:prstGeom prst="rect">
            <a:avLst/>
          </a:prstGeom>
        </p:spPr>
      </p:pic>
      <p:pic>
        <p:nvPicPr>
          <p:cNvPr id="10" name="Picture 9">
            <a:extLst>
              <a:ext uri="{FF2B5EF4-FFF2-40B4-BE49-F238E27FC236}">
                <a16:creationId xmlns:a16="http://schemas.microsoft.com/office/drawing/2014/main" id="{A030B753-B86A-9B73-B88E-EA079D7DDF3F}"/>
              </a:ext>
            </a:extLst>
          </p:cNvPr>
          <p:cNvPicPr>
            <a:picLocks noChangeAspect="1"/>
          </p:cNvPicPr>
          <p:nvPr/>
        </p:nvPicPr>
        <p:blipFill>
          <a:blip r:embed="rId3"/>
          <a:stretch>
            <a:fillRect/>
          </a:stretch>
        </p:blipFill>
        <p:spPr>
          <a:xfrm>
            <a:off x="180975" y="4219575"/>
            <a:ext cx="5452028" cy="1581150"/>
          </a:xfrm>
          <a:prstGeom prst="rect">
            <a:avLst/>
          </a:prstGeom>
          <a:ln>
            <a:solidFill>
              <a:schemeClr val="accent1"/>
            </a:solidFill>
          </a:ln>
        </p:spPr>
      </p:pic>
      <p:sp>
        <p:nvSpPr>
          <p:cNvPr id="11" name="TextBox 10">
            <a:extLst>
              <a:ext uri="{FF2B5EF4-FFF2-40B4-BE49-F238E27FC236}">
                <a16:creationId xmlns:a16="http://schemas.microsoft.com/office/drawing/2014/main" id="{967178DD-83B2-6F2F-B4B5-68B7F8E9A8CA}"/>
              </a:ext>
            </a:extLst>
          </p:cNvPr>
          <p:cNvSpPr txBox="1"/>
          <p:nvPr/>
        </p:nvSpPr>
        <p:spPr>
          <a:xfrm>
            <a:off x="193853" y="2434459"/>
            <a:ext cx="2957886" cy="369332"/>
          </a:xfrm>
          <a:prstGeom prst="rect">
            <a:avLst/>
          </a:prstGeom>
          <a:noFill/>
        </p:spPr>
        <p:txBody>
          <a:bodyPr wrap="square" rtlCol="0">
            <a:spAutoFit/>
          </a:bodyPr>
          <a:lstStyle/>
          <a:p>
            <a:r>
              <a:rPr lang="en-US" dirty="0"/>
              <a:t>Using Naïve Bayes</a:t>
            </a:r>
          </a:p>
        </p:txBody>
      </p:sp>
      <p:sp>
        <p:nvSpPr>
          <p:cNvPr id="12" name="TextBox 11">
            <a:extLst>
              <a:ext uri="{FF2B5EF4-FFF2-40B4-BE49-F238E27FC236}">
                <a16:creationId xmlns:a16="http://schemas.microsoft.com/office/drawing/2014/main" id="{0F810508-8A2C-CB54-17A1-EA9015B537E6}"/>
              </a:ext>
            </a:extLst>
          </p:cNvPr>
          <p:cNvSpPr txBox="1"/>
          <p:nvPr/>
        </p:nvSpPr>
        <p:spPr>
          <a:xfrm>
            <a:off x="103366" y="3789425"/>
            <a:ext cx="2957886" cy="369332"/>
          </a:xfrm>
          <a:prstGeom prst="rect">
            <a:avLst/>
          </a:prstGeom>
          <a:noFill/>
        </p:spPr>
        <p:txBody>
          <a:bodyPr wrap="square" rtlCol="0">
            <a:spAutoFit/>
          </a:bodyPr>
          <a:lstStyle/>
          <a:p>
            <a:r>
              <a:rPr lang="en-US" dirty="0"/>
              <a:t>Using KNN</a:t>
            </a:r>
          </a:p>
        </p:txBody>
      </p:sp>
      <p:pic>
        <p:nvPicPr>
          <p:cNvPr id="15" name="Picture 14">
            <a:extLst>
              <a:ext uri="{FF2B5EF4-FFF2-40B4-BE49-F238E27FC236}">
                <a16:creationId xmlns:a16="http://schemas.microsoft.com/office/drawing/2014/main" id="{F7AE8FA0-3ED4-FBA6-1C3A-32D7277B4540}"/>
              </a:ext>
            </a:extLst>
          </p:cNvPr>
          <p:cNvPicPr>
            <a:picLocks noChangeAspect="1"/>
          </p:cNvPicPr>
          <p:nvPr/>
        </p:nvPicPr>
        <p:blipFill>
          <a:blip r:embed="rId4"/>
          <a:stretch>
            <a:fillRect/>
          </a:stretch>
        </p:blipFill>
        <p:spPr>
          <a:xfrm>
            <a:off x="6902651" y="4866198"/>
            <a:ext cx="1791604" cy="1691226"/>
          </a:xfrm>
          <a:prstGeom prst="rect">
            <a:avLst/>
          </a:prstGeom>
          <a:ln>
            <a:solidFill>
              <a:schemeClr val="accent1">
                <a:shade val="50000"/>
              </a:schemeClr>
            </a:solidFill>
          </a:ln>
        </p:spPr>
      </p:pic>
      <p:sp>
        <p:nvSpPr>
          <p:cNvPr id="17" name="Rectangle 16">
            <a:extLst>
              <a:ext uri="{FF2B5EF4-FFF2-40B4-BE49-F238E27FC236}">
                <a16:creationId xmlns:a16="http://schemas.microsoft.com/office/drawing/2014/main" id="{B06D0D59-0FD4-9A6C-93DE-E283784ADF6F}"/>
              </a:ext>
            </a:extLst>
          </p:cNvPr>
          <p:cNvSpPr/>
          <p:nvPr/>
        </p:nvSpPr>
        <p:spPr>
          <a:xfrm>
            <a:off x="7275443" y="5494351"/>
            <a:ext cx="1304014" cy="381663"/>
          </a:xfrm>
          <a:prstGeom prst="rect">
            <a:avLst/>
          </a:prstGeom>
          <a:solidFill>
            <a:schemeClr val="accent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07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5B415DF-B577-733C-66E6-AE05BB782EDD}"/>
              </a:ext>
            </a:extLst>
          </p:cNvPr>
          <p:cNvPicPr>
            <a:picLocks noChangeAspect="1"/>
          </p:cNvPicPr>
          <p:nvPr/>
        </p:nvPicPr>
        <p:blipFill>
          <a:blip r:embed="rId2"/>
          <a:stretch>
            <a:fillRect/>
          </a:stretch>
        </p:blipFill>
        <p:spPr>
          <a:xfrm>
            <a:off x="186854" y="2045693"/>
            <a:ext cx="5685184" cy="1723292"/>
          </a:xfrm>
          <a:prstGeom prst="rect">
            <a:avLst/>
          </a:prstGeom>
          <a:ln>
            <a:solidFill>
              <a:srgbClr val="0070C0"/>
            </a:solidFill>
          </a:ln>
        </p:spPr>
      </p:pic>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Part 1: Activity 1</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6122504" y="1371601"/>
            <a:ext cx="2957886" cy="5257800"/>
          </a:xfrm>
          <a:ln>
            <a:solidFill>
              <a:srgbClr val="0070C0"/>
            </a:solidFill>
          </a:ln>
        </p:spPr>
        <p:txBody>
          <a:bodyPr>
            <a:normAutofit/>
          </a:bodyPr>
          <a:lstStyle/>
          <a:p>
            <a:pPr marL="0" indent="0">
              <a:buNone/>
            </a:pPr>
            <a:r>
              <a:rPr lang="en-US" sz="1400" b="1" dirty="0"/>
              <a:t>Act 1: Predictions of survival: Source Code</a:t>
            </a:r>
            <a:endParaRPr lang="en-US" sz="1400" dirty="0"/>
          </a:p>
          <a:p>
            <a:r>
              <a:rPr lang="en-US" sz="1200" dirty="0"/>
              <a:t>Model initialization</a:t>
            </a:r>
          </a:p>
          <a:p>
            <a:r>
              <a:rPr lang="en-US" sz="1200" dirty="0"/>
              <a:t>Data Frame for predictions</a:t>
            </a:r>
          </a:p>
          <a:p>
            <a:r>
              <a:rPr lang="en-US" sz="1200" dirty="0"/>
              <a:t>Running the model</a:t>
            </a:r>
          </a:p>
          <a:p>
            <a:pPr marL="0" indent="0">
              <a:buNone/>
            </a:pPr>
            <a:endParaRPr lang="en-US" sz="1200" dirty="0"/>
          </a:p>
          <a:p>
            <a:endParaRPr lang="en-US" sz="1200" dirty="0"/>
          </a:p>
        </p:txBody>
      </p:sp>
      <p:cxnSp>
        <p:nvCxnSpPr>
          <p:cNvPr id="9" name="Connector: Elbow 8">
            <a:extLst>
              <a:ext uri="{FF2B5EF4-FFF2-40B4-BE49-F238E27FC236}">
                <a16:creationId xmlns:a16="http://schemas.microsoft.com/office/drawing/2014/main" id="{3A15E4F6-1B24-8614-2F70-31D4FC29BAA0}"/>
              </a:ext>
            </a:extLst>
          </p:cNvPr>
          <p:cNvCxnSpPr>
            <a:cxnSpLocks/>
          </p:cNvCxnSpPr>
          <p:nvPr/>
        </p:nvCxnSpPr>
        <p:spPr>
          <a:xfrm rot="10800000" flipV="1">
            <a:off x="4261900" y="1852652"/>
            <a:ext cx="2321783" cy="45734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FB56BF0F-59D7-A517-87F5-902895EDE706}"/>
              </a:ext>
            </a:extLst>
          </p:cNvPr>
          <p:cNvCxnSpPr>
            <a:cxnSpLocks/>
          </p:cNvCxnSpPr>
          <p:nvPr/>
        </p:nvCxnSpPr>
        <p:spPr>
          <a:xfrm rot="10800000" flipV="1">
            <a:off x="4319546" y="2498984"/>
            <a:ext cx="2057403" cy="29206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60B7B0BC-5C64-E14D-9CFB-F8E97B2240D1}"/>
              </a:ext>
            </a:extLst>
          </p:cNvPr>
          <p:cNvCxnSpPr>
            <a:cxnSpLocks/>
          </p:cNvCxnSpPr>
          <p:nvPr/>
        </p:nvCxnSpPr>
        <p:spPr>
          <a:xfrm rot="10800000" flipV="1">
            <a:off x="2957885" y="3315694"/>
            <a:ext cx="3252085" cy="1133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1060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Part 1: Activity 2,3,4,5</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0" y="2068741"/>
            <a:ext cx="9144000" cy="3666881"/>
          </a:xfrm>
        </p:spPr>
        <p:txBody>
          <a:bodyPr>
            <a:normAutofit fontScale="92500" lnSpcReduction="20000"/>
          </a:bodyPr>
          <a:lstStyle/>
          <a:p>
            <a:r>
              <a:rPr lang="en-US" sz="1400" dirty="0"/>
              <a:t>2.Split the 891 observations into a training and test set 70% - 30% using this seed and code:</a:t>
            </a:r>
          </a:p>
          <a:p>
            <a:pPr marL="457200" lvl="1" indent="0">
              <a:buNone/>
            </a:pPr>
            <a:r>
              <a:rPr lang="en-US" sz="1000" dirty="0" err="1"/>
              <a:t>titanicClean</a:t>
            </a:r>
            <a:r>
              <a:rPr lang="en-US" sz="1000" dirty="0"/>
              <a:t> = titanic %&gt;% filter(!</a:t>
            </a:r>
            <a:r>
              <a:rPr lang="en-US" sz="1000" dirty="0" err="1"/>
              <a:t>is.na</a:t>
            </a:r>
            <a:r>
              <a:rPr lang="en-US" sz="1000" dirty="0"/>
              <a:t>(Age) &amp; !</a:t>
            </a:r>
            <a:r>
              <a:rPr lang="en-US" sz="1000" dirty="0" err="1"/>
              <a:t>is.na</a:t>
            </a:r>
            <a:r>
              <a:rPr lang="en-US" sz="1000" dirty="0"/>
              <a:t>(</a:t>
            </a:r>
            <a:r>
              <a:rPr lang="en-US" sz="1000" dirty="0" err="1"/>
              <a:t>Pclass</a:t>
            </a:r>
            <a:r>
              <a:rPr lang="en-US" sz="1000" dirty="0"/>
              <a:t>))</a:t>
            </a:r>
          </a:p>
          <a:p>
            <a:pPr marL="457200" lvl="1" indent="0">
              <a:buNone/>
            </a:pPr>
            <a:r>
              <a:rPr lang="en-US" sz="1000" dirty="0" err="1"/>
              <a:t>set.seed</a:t>
            </a:r>
            <a:r>
              <a:rPr lang="en-US" sz="1000" dirty="0"/>
              <a:t>(4)</a:t>
            </a:r>
          </a:p>
          <a:p>
            <a:pPr marL="457200" lvl="1" indent="0">
              <a:buNone/>
            </a:pPr>
            <a:r>
              <a:rPr lang="en-US" sz="1000" dirty="0" err="1"/>
              <a:t>trainIndices</a:t>
            </a:r>
            <a:r>
              <a:rPr lang="en-US" sz="1000" dirty="0"/>
              <a:t> = sample(seq(1:length(</a:t>
            </a:r>
            <a:r>
              <a:rPr lang="en-US" sz="1000" dirty="0" err="1"/>
              <a:t>titanicClean$Age</a:t>
            </a:r>
            <a:r>
              <a:rPr lang="en-US" sz="1000" dirty="0"/>
              <a:t>)),round(.7*length(</a:t>
            </a:r>
            <a:r>
              <a:rPr lang="en-US" sz="1000" dirty="0" err="1"/>
              <a:t>titanicClean$Age</a:t>
            </a:r>
            <a:r>
              <a:rPr lang="en-US" sz="1000" dirty="0"/>
              <a:t>)))</a:t>
            </a:r>
          </a:p>
          <a:p>
            <a:pPr marL="457200" lvl="1" indent="0">
              <a:buNone/>
            </a:pPr>
            <a:r>
              <a:rPr lang="en-US" sz="1000" dirty="0" err="1"/>
              <a:t>trainTitanic</a:t>
            </a:r>
            <a:r>
              <a:rPr lang="en-US" sz="1000" dirty="0"/>
              <a:t> = </a:t>
            </a:r>
            <a:r>
              <a:rPr lang="en-US" sz="1000" dirty="0" err="1"/>
              <a:t>titanicClean</a:t>
            </a:r>
            <a:r>
              <a:rPr lang="en-US" sz="1000" dirty="0"/>
              <a:t>[</a:t>
            </a:r>
            <a:r>
              <a:rPr lang="en-US" sz="1000" dirty="0" err="1"/>
              <a:t>trainIndices</a:t>
            </a:r>
            <a:r>
              <a:rPr lang="en-US" sz="1000" dirty="0"/>
              <a:t>,]</a:t>
            </a:r>
          </a:p>
          <a:p>
            <a:pPr marL="457200" lvl="1" indent="0">
              <a:buNone/>
            </a:pPr>
            <a:r>
              <a:rPr lang="en-US" sz="1000" dirty="0" err="1"/>
              <a:t>testTitanic</a:t>
            </a:r>
            <a:r>
              <a:rPr lang="en-US" sz="1000" dirty="0"/>
              <a:t> = </a:t>
            </a:r>
            <a:r>
              <a:rPr lang="en-US" sz="1000" dirty="0" err="1"/>
              <a:t>titanicClean</a:t>
            </a:r>
            <a:r>
              <a:rPr lang="en-US" sz="1000" dirty="0"/>
              <a:t>[-</a:t>
            </a:r>
            <a:r>
              <a:rPr lang="en-US" sz="1000" dirty="0" err="1"/>
              <a:t>trainIndices</a:t>
            </a:r>
            <a:r>
              <a:rPr lang="en-US" sz="1000" dirty="0"/>
              <a:t>,]</a:t>
            </a:r>
          </a:p>
          <a:p>
            <a:pPr marL="457200" lvl="1" indent="0">
              <a:buNone/>
            </a:pPr>
            <a:r>
              <a:rPr lang="en-US" sz="1400" dirty="0"/>
              <a:t>(One slide that shows the head of </a:t>
            </a:r>
            <a:r>
              <a:rPr lang="en-US" sz="1400" dirty="0" err="1"/>
              <a:t>trainTitanic</a:t>
            </a:r>
            <a:r>
              <a:rPr lang="en-US" sz="1400" dirty="0"/>
              <a:t> and </a:t>
            </a:r>
            <a:r>
              <a:rPr lang="en-US" sz="1400" dirty="0" err="1"/>
              <a:t>testTitanic</a:t>
            </a:r>
            <a:r>
              <a:rPr lang="en-US" sz="1400" dirty="0"/>
              <a:t>)</a:t>
            </a:r>
          </a:p>
          <a:p>
            <a:r>
              <a:rPr lang="en-US" sz="1400" dirty="0"/>
              <a:t>3.Train a NB model based on the training set using just the Age and </a:t>
            </a:r>
            <a:r>
              <a:rPr lang="en-US" sz="1400" dirty="0" err="1"/>
              <a:t>Pclass</a:t>
            </a:r>
            <a:r>
              <a:rPr lang="en-US" sz="1400" dirty="0"/>
              <a:t> variables. Use the model to predict the survival of those in the test set and use those results to evaluate the model based on accuracy, sensitivity and specificity. Finally, Compare the results to what you found with the KNN classifier. (At least one slide.)</a:t>
            </a:r>
          </a:p>
          <a:p>
            <a:r>
              <a:rPr lang="en-US" sz="1400" dirty="0"/>
              <a:t>4.Now repeat the above with a new seed and compare the accuracy, sensitivity and specificity.  Do this 3 or 4 times to observe the variance in the statistics. (At least one slide.)</a:t>
            </a:r>
          </a:p>
          <a:p>
            <a:r>
              <a:rPr lang="en-US" sz="1400" dirty="0"/>
              <a:t>5.Write a loop to repeat the above for 100 different values of the seed.  Find the average of the accuracy, sensitivity and specificity to get a stable (smaller variance) statistic to evaluate the model.  (At least one slide.)</a:t>
            </a:r>
          </a:p>
          <a:p>
            <a:pPr marL="0" indent="0">
              <a:buNone/>
            </a:pPr>
            <a:endParaRPr lang="en-US" sz="2000" dirty="0"/>
          </a:p>
        </p:txBody>
      </p:sp>
      <p:pic>
        <p:nvPicPr>
          <p:cNvPr id="4" name="Picture 3">
            <a:extLst>
              <a:ext uri="{FF2B5EF4-FFF2-40B4-BE49-F238E27FC236}">
                <a16:creationId xmlns:a16="http://schemas.microsoft.com/office/drawing/2014/main" id="{01B373B8-5FD6-FB42-AF5A-0BA769191C3E}"/>
              </a:ext>
            </a:extLst>
          </p:cNvPr>
          <p:cNvPicPr>
            <a:picLocks noChangeAspect="1"/>
          </p:cNvPicPr>
          <p:nvPr/>
        </p:nvPicPr>
        <p:blipFill>
          <a:blip r:embed="rId2"/>
          <a:stretch>
            <a:fillRect/>
          </a:stretch>
        </p:blipFill>
        <p:spPr>
          <a:xfrm>
            <a:off x="3309631" y="1371600"/>
            <a:ext cx="2524737" cy="733055"/>
          </a:xfrm>
          <a:prstGeom prst="rect">
            <a:avLst/>
          </a:prstGeom>
        </p:spPr>
      </p:pic>
    </p:spTree>
    <p:extLst>
      <p:ext uri="{BB962C8B-B14F-4D97-AF65-F5344CB8AC3E}">
        <p14:creationId xmlns:p14="http://schemas.microsoft.com/office/powerpoint/2010/main" val="2171545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Part 1: Activity 2</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6122504" y="1371601"/>
            <a:ext cx="2957886" cy="5257800"/>
          </a:xfrm>
          <a:ln>
            <a:solidFill>
              <a:srgbClr val="0070C0"/>
            </a:solidFill>
          </a:ln>
        </p:spPr>
        <p:txBody>
          <a:bodyPr>
            <a:normAutofit/>
          </a:bodyPr>
          <a:lstStyle/>
          <a:p>
            <a:pPr marL="0" indent="0">
              <a:buNone/>
            </a:pPr>
            <a:r>
              <a:rPr lang="en-US" sz="1400" b="1" dirty="0"/>
              <a:t>Training the model seed = 4</a:t>
            </a:r>
          </a:p>
          <a:p>
            <a:pPr marL="0" indent="0">
              <a:buNone/>
            </a:pPr>
            <a:endParaRPr lang="en-US" sz="1400" b="1" dirty="0"/>
          </a:p>
          <a:p>
            <a:r>
              <a:rPr lang="en-US" sz="1400" dirty="0"/>
              <a:t>As we can see here the accuracy of the model when we use a seed of 4 is 73%</a:t>
            </a:r>
          </a:p>
          <a:p>
            <a:r>
              <a:rPr lang="en-US" sz="1400" dirty="0"/>
              <a:t>The data also suggests that the sensitivity is very good</a:t>
            </a:r>
          </a:p>
          <a:p>
            <a:r>
              <a:rPr lang="en-US" sz="1400" dirty="0"/>
              <a:t>The specificity however is not that good</a:t>
            </a:r>
            <a:endParaRPr lang="en-US" sz="1200" dirty="0"/>
          </a:p>
          <a:p>
            <a:pPr marL="0" indent="0">
              <a:buNone/>
            </a:pPr>
            <a:endParaRPr lang="en-US" sz="1200" dirty="0"/>
          </a:p>
          <a:p>
            <a:endParaRPr lang="en-US" sz="1200" dirty="0"/>
          </a:p>
        </p:txBody>
      </p:sp>
      <p:pic>
        <p:nvPicPr>
          <p:cNvPr id="5" name="Picture 4">
            <a:extLst>
              <a:ext uri="{FF2B5EF4-FFF2-40B4-BE49-F238E27FC236}">
                <a16:creationId xmlns:a16="http://schemas.microsoft.com/office/drawing/2014/main" id="{955C5FBF-EFD5-02CB-A936-0D2AA387B475}"/>
              </a:ext>
            </a:extLst>
          </p:cNvPr>
          <p:cNvPicPr>
            <a:picLocks noChangeAspect="1"/>
          </p:cNvPicPr>
          <p:nvPr/>
        </p:nvPicPr>
        <p:blipFill>
          <a:blip r:embed="rId2"/>
          <a:stretch>
            <a:fillRect/>
          </a:stretch>
        </p:blipFill>
        <p:spPr>
          <a:xfrm>
            <a:off x="444984" y="1506979"/>
            <a:ext cx="5153025" cy="3844042"/>
          </a:xfrm>
          <a:prstGeom prst="rect">
            <a:avLst/>
          </a:prstGeom>
          <a:ln>
            <a:solidFill>
              <a:schemeClr val="accent1"/>
            </a:solidFill>
          </a:ln>
        </p:spPr>
      </p:pic>
    </p:spTree>
    <p:extLst>
      <p:ext uri="{BB962C8B-B14F-4D97-AF65-F5344CB8AC3E}">
        <p14:creationId xmlns:p14="http://schemas.microsoft.com/office/powerpoint/2010/main" val="858763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Part 1: Activity 2</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6122504" y="1371601"/>
            <a:ext cx="2957886" cy="5257800"/>
          </a:xfrm>
          <a:ln>
            <a:solidFill>
              <a:srgbClr val="0070C0"/>
            </a:solidFill>
          </a:ln>
        </p:spPr>
        <p:txBody>
          <a:bodyPr>
            <a:normAutofit/>
          </a:bodyPr>
          <a:lstStyle/>
          <a:p>
            <a:pPr marL="0" indent="0">
              <a:buNone/>
            </a:pPr>
            <a:r>
              <a:rPr lang="en-US" sz="1400" b="1" dirty="0"/>
              <a:t>Source code</a:t>
            </a:r>
          </a:p>
          <a:p>
            <a:r>
              <a:rPr lang="en-US" sz="1400" dirty="0"/>
              <a:t>Setting seed to 4</a:t>
            </a:r>
          </a:p>
          <a:p>
            <a:r>
              <a:rPr lang="en-US" sz="1400" dirty="0"/>
              <a:t>Creating sample indexes</a:t>
            </a:r>
          </a:p>
          <a:p>
            <a:r>
              <a:rPr lang="en-US" sz="1400" dirty="0"/>
              <a:t>Creating training and testing data</a:t>
            </a:r>
          </a:p>
          <a:p>
            <a:r>
              <a:rPr lang="en-US" sz="1400" dirty="0"/>
              <a:t>Training the model using training data</a:t>
            </a:r>
          </a:p>
          <a:p>
            <a:r>
              <a:rPr lang="en-US" sz="1400" dirty="0"/>
              <a:t>Running the model using testing data</a:t>
            </a:r>
          </a:p>
          <a:p>
            <a:endParaRPr lang="en-US" sz="1200" dirty="0"/>
          </a:p>
          <a:p>
            <a:pPr marL="0" indent="0">
              <a:buNone/>
            </a:pPr>
            <a:endParaRPr lang="en-US" sz="1200" dirty="0"/>
          </a:p>
          <a:p>
            <a:endParaRPr lang="en-US" sz="1200" dirty="0"/>
          </a:p>
        </p:txBody>
      </p:sp>
      <p:pic>
        <p:nvPicPr>
          <p:cNvPr id="11" name="Picture 10">
            <a:extLst>
              <a:ext uri="{FF2B5EF4-FFF2-40B4-BE49-F238E27FC236}">
                <a16:creationId xmlns:a16="http://schemas.microsoft.com/office/drawing/2014/main" id="{1EFFD9CF-87B2-F122-431B-0933D82537B8}"/>
              </a:ext>
            </a:extLst>
          </p:cNvPr>
          <p:cNvPicPr>
            <a:picLocks noChangeAspect="1"/>
          </p:cNvPicPr>
          <p:nvPr/>
        </p:nvPicPr>
        <p:blipFill>
          <a:blip r:embed="rId2"/>
          <a:stretch>
            <a:fillRect/>
          </a:stretch>
        </p:blipFill>
        <p:spPr>
          <a:xfrm>
            <a:off x="151076" y="1538988"/>
            <a:ext cx="5740842" cy="2461513"/>
          </a:xfrm>
          <a:prstGeom prst="rect">
            <a:avLst/>
          </a:prstGeom>
          <a:ln>
            <a:solidFill>
              <a:schemeClr val="accent1">
                <a:shade val="50000"/>
              </a:schemeClr>
            </a:solidFill>
          </a:ln>
        </p:spPr>
      </p:pic>
      <p:cxnSp>
        <p:nvCxnSpPr>
          <p:cNvPr id="13" name="Connector: Elbow 12">
            <a:extLst>
              <a:ext uri="{FF2B5EF4-FFF2-40B4-BE49-F238E27FC236}">
                <a16:creationId xmlns:a16="http://schemas.microsoft.com/office/drawing/2014/main" id="{07E1A0F4-D533-EEE5-8ABB-1BD0C7E08F86}"/>
              </a:ext>
            </a:extLst>
          </p:cNvPr>
          <p:cNvCxnSpPr/>
          <p:nvPr/>
        </p:nvCxnSpPr>
        <p:spPr>
          <a:xfrm rot="10800000" flipV="1">
            <a:off x="1367624" y="1781092"/>
            <a:ext cx="5216056" cy="7156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3558EEDE-9AEB-2102-0232-45018622F412}"/>
              </a:ext>
            </a:extLst>
          </p:cNvPr>
          <p:cNvCxnSpPr/>
          <p:nvPr/>
        </p:nvCxnSpPr>
        <p:spPr>
          <a:xfrm rot="10800000" flipV="1">
            <a:off x="3705309" y="2274073"/>
            <a:ext cx="2798859" cy="1828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2EB55200-BA7F-3715-961E-44B2CA9A2E64}"/>
              </a:ext>
            </a:extLst>
          </p:cNvPr>
          <p:cNvCxnSpPr/>
          <p:nvPr/>
        </p:nvCxnSpPr>
        <p:spPr>
          <a:xfrm rot="10800000">
            <a:off x="3705309" y="2711395"/>
            <a:ext cx="2727296"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739FAB35-8E93-1D69-9CCE-2CC93ABFB057}"/>
              </a:ext>
            </a:extLst>
          </p:cNvPr>
          <p:cNvCxnSpPr/>
          <p:nvPr/>
        </p:nvCxnSpPr>
        <p:spPr>
          <a:xfrm rot="10800000" flipV="1">
            <a:off x="5478449" y="3222376"/>
            <a:ext cx="771276" cy="11717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370FB4FE-BADC-E863-B721-8506CF8FA5C9}"/>
              </a:ext>
            </a:extLst>
          </p:cNvPr>
          <p:cNvCxnSpPr/>
          <p:nvPr/>
        </p:nvCxnSpPr>
        <p:spPr>
          <a:xfrm rot="10800000">
            <a:off x="4659464" y="3824577"/>
            <a:ext cx="1717482"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100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Part 1: Activity 3</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6122504" y="1371601"/>
            <a:ext cx="2957886" cy="5257800"/>
          </a:xfrm>
          <a:ln>
            <a:solidFill>
              <a:srgbClr val="0070C0"/>
            </a:solidFill>
          </a:ln>
        </p:spPr>
        <p:txBody>
          <a:bodyPr>
            <a:normAutofit/>
          </a:bodyPr>
          <a:lstStyle/>
          <a:p>
            <a:pPr marL="0" indent="0">
              <a:buNone/>
            </a:pPr>
            <a:r>
              <a:rPr lang="en-US" sz="1400" b="1" dirty="0"/>
              <a:t>Training the model seed = 4 and comparison with KNN = 5</a:t>
            </a:r>
          </a:p>
          <a:p>
            <a:r>
              <a:rPr lang="en-US" sz="1400" dirty="0"/>
              <a:t>As you can see from the two images the model accuracy for Naïve Bayes is much higher than KNN </a:t>
            </a:r>
            <a:endParaRPr lang="en-US" sz="1200" dirty="0"/>
          </a:p>
          <a:p>
            <a:pPr marL="0" indent="0">
              <a:buNone/>
            </a:pPr>
            <a:endParaRPr lang="en-US" sz="1200" dirty="0"/>
          </a:p>
          <a:p>
            <a:endParaRPr lang="en-US" sz="1200" dirty="0"/>
          </a:p>
        </p:txBody>
      </p:sp>
      <p:pic>
        <p:nvPicPr>
          <p:cNvPr id="5" name="Picture 4">
            <a:extLst>
              <a:ext uri="{FF2B5EF4-FFF2-40B4-BE49-F238E27FC236}">
                <a16:creationId xmlns:a16="http://schemas.microsoft.com/office/drawing/2014/main" id="{955C5FBF-EFD5-02CB-A936-0D2AA387B475}"/>
              </a:ext>
            </a:extLst>
          </p:cNvPr>
          <p:cNvPicPr>
            <a:picLocks noChangeAspect="1"/>
          </p:cNvPicPr>
          <p:nvPr/>
        </p:nvPicPr>
        <p:blipFill>
          <a:blip r:embed="rId2"/>
          <a:stretch>
            <a:fillRect/>
          </a:stretch>
        </p:blipFill>
        <p:spPr>
          <a:xfrm>
            <a:off x="63610" y="1618298"/>
            <a:ext cx="3156957" cy="3844042"/>
          </a:xfrm>
          <a:prstGeom prst="rect">
            <a:avLst/>
          </a:prstGeom>
          <a:ln>
            <a:solidFill>
              <a:schemeClr val="accent1"/>
            </a:solidFill>
          </a:ln>
        </p:spPr>
      </p:pic>
      <p:pic>
        <p:nvPicPr>
          <p:cNvPr id="4" name="Picture 3">
            <a:extLst>
              <a:ext uri="{FF2B5EF4-FFF2-40B4-BE49-F238E27FC236}">
                <a16:creationId xmlns:a16="http://schemas.microsoft.com/office/drawing/2014/main" id="{3B48EAE3-9D3C-66E6-016E-D81B670AC054}"/>
              </a:ext>
            </a:extLst>
          </p:cNvPr>
          <p:cNvPicPr>
            <a:picLocks noChangeAspect="1"/>
          </p:cNvPicPr>
          <p:nvPr/>
        </p:nvPicPr>
        <p:blipFill>
          <a:blip r:embed="rId3"/>
          <a:stretch>
            <a:fillRect/>
          </a:stretch>
        </p:blipFill>
        <p:spPr>
          <a:xfrm>
            <a:off x="3383886" y="1618298"/>
            <a:ext cx="2675008" cy="3844042"/>
          </a:xfrm>
          <a:prstGeom prst="rect">
            <a:avLst/>
          </a:prstGeom>
        </p:spPr>
      </p:pic>
      <p:sp>
        <p:nvSpPr>
          <p:cNvPr id="6" name="TextBox 5">
            <a:extLst>
              <a:ext uri="{FF2B5EF4-FFF2-40B4-BE49-F238E27FC236}">
                <a16:creationId xmlns:a16="http://schemas.microsoft.com/office/drawing/2014/main" id="{DEF931E8-D878-F195-FEA3-9AC64670582C}"/>
              </a:ext>
            </a:extLst>
          </p:cNvPr>
          <p:cNvSpPr txBox="1"/>
          <p:nvPr/>
        </p:nvSpPr>
        <p:spPr>
          <a:xfrm>
            <a:off x="63610" y="5528083"/>
            <a:ext cx="2262186" cy="307777"/>
          </a:xfrm>
          <a:prstGeom prst="rect">
            <a:avLst/>
          </a:prstGeom>
          <a:noFill/>
        </p:spPr>
        <p:txBody>
          <a:bodyPr wrap="square" rtlCol="0">
            <a:spAutoFit/>
          </a:bodyPr>
          <a:lstStyle/>
          <a:p>
            <a:r>
              <a:rPr lang="en-US" sz="1400" i="1" dirty="0"/>
              <a:t>Image 1: NB model</a:t>
            </a:r>
          </a:p>
        </p:txBody>
      </p:sp>
      <p:sp>
        <p:nvSpPr>
          <p:cNvPr id="7" name="TextBox 6">
            <a:extLst>
              <a:ext uri="{FF2B5EF4-FFF2-40B4-BE49-F238E27FC236}">
                <a16:creationId xmlns:a16="http://schemas.microsoft.com/office/drawing/2014/main" id="{95C0BBEB-FB58-80EB-9E39-C8838FE2C45F}"/>
              </a:ext>
            </a:extLst>
          </p:cNvPr>
          <p:cNvSpPr txBox="1"/>
          <p:nvPr/>
        </p:nvSpPr>
        <p:spPr>
          <a:xfrm>
            <a:off x="3317018" y="5513108"/>
            <a:ext cx="2262186" cy="523220"/>
          </a:xfrm>
          <a:prstGeom prst="rect">
            <a:avLst/>
          </a:prstGeom>
          <a:noFill/>
        </p:spPr>
        <p:txBody>
          <a:bodyPr wrap="square" rtlCol="0">
            <a:spAutoFit/>
          </a:bodyPr>
          <a:lstStyle/>
          <a:p>
            <a:r>
              <a:rPr lang="en-US" sz="1400" i="1" dirty="0"/>
              <a:t>Image 2: </a:t>
            </a:r>
            <a:r>
              <a:rPr lang="en-US" sz="1400" i="1" dirty="0" err="1"/>
              <a:t>Knn</a:t>
            </a:r>
            <a:r>
              <a:rPr lang="en-US" sz="1400" i="1" dirty="0"/>
              <a:t> results(k=5)</a:t>
            </a:r>
          </a:p>
        </p:txBody>
      </p:sp>
      <p:sp>
        <p:nvSpPr>
          <p:cNvPr id="8" name="Rectangle 7">
            <a:extLst>
              <a:ext uri="{FF2B5EF4-FFF2-40B4-BE49-F238E27FC236}">
                <a16:creationId xmlns:a16="http://schemas.microsoft.com/office/drawing/2014/main" id="{792C33D8-199F-E0C0-E636-C450263BC911}"/>
              </a:ext>
            </a:extLst>
          </p:cNvPr>
          <p:cNvSpPr/>
          <p:nvPr/>
        </p:nvSpPr>
        <p:spPr>
          <a:xfrm>
            <a:off x="4071068" y="2615979"/>
            <a:ext cx="1693628" cy="246491"/>
          </a:xfrm>
          <a:prstGeom prst="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7B1AD9F-63A0-D727-A26D-3364D5590EC3}"/>
              </a:ext>
            </a:extLst>
          </p:cNvPr>
          <p:cNvSpPr/>
          <p:nvPr/>
        </p:nvSpPr>
        <p:spPr>
          <a:xfrm>
            <a:off x="926472" y="2624340"/>
            <a:ext cx="1693628" cy="246491"/>
          </a:xfrm>
          <a:prstGeom prst="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6132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Part 1: Activity 4</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6122504" y="1371601"/>
            <a:ext cx="2957886" cy="5257800"/>
          </a:xfrm>
          <a:ln>
            <a:solidFill>
              <a:srgbClr val="0070C0"/>
            </a:solidFill>
          </a:ln>
        </p:spPr>
        <p:txBody>
          <a:bodyPr>
            <a:normAutofit/>
          </a:bodyPr>
          <a:lstStyle/>
          <a:p>
            <a:r>
              <a:rPr lang="en-US" sz="1400" b="1" dirty="0"/>
              <a:t>For this activity we used the same piece of code we have used previously. We just adjusted the value of seed several times</a:t>
            </a:r>
          </a:p>
          <a:p>
            <a:endParaRPr lang="en-US" sz="1200" dirty="0"/>
          </a:p>
          <a:p>
            <a:pPr marL="0" indent="0">
              <a:buNone/>
            </a:pPr>
            <a:endParaRPr lang="en-US" sz="1200" dirty="0"/>
          </a:p>
          <a:p>
            <a:endParaRPr lang="en-US" sz="1200" dirty="0"/>
          </a:p>
        </p:txBody>
      </p:sp>
      <p:pic>
        <p:nvPicPr>
          <p:cNvPr id="11" name="Picture 10">
            <a:extLst>
              <a:ext uri="{FF2B5EF4-FFF2-40B4-BE49-F238E27FC236}">
                <a16:creationId xmlns:a16="http://schemas.microsoft.com/office/drawing/2014/main" id="{1EFFD9CF-87B2-F122-431B-0933D82537B8}"/>
              </a:ext>
            </a:extLst>
          </p:cNvPr>
          <p:cNvPicPr>
            <a:picLocks noChangeAspect="1"/>
          </p:cNvPicPr>
          <p:nvPr/>
        </p:nvPicPr>
        <p:blipFill>
          <a:blip r:embed="rId2"/>
          <a:stretch>
            <a:fillRect/>
          </a:stretch>
        </p:blipFill>
        <p:spPr>
          <a:xfrm>
            <a:off x="151076" y="1538988"/>
            <a:ext cx="5740842" cy="2461513"/>
          </a:xfrm>
          <a:prstGeom prst="rect">
            <a:avLst/>
          </a:prstGeom>
          <a:ln>
            <a:solidFill>
              <a:schemeClr val="accent1">
                <a:shade val="50000"/>
              </a:schemeClr>
            </a:solidFill>
          </a:ln>
        </p:spPr>
      </p:pic>
      <p:cxnSp>
        <p:nvCxnSpPr>
          <p:cNvPr id="13" name="Connector: Elbow 12">
            <a:extLst>
              <a:ext uri="{FF2B5EF4-FFF2-40B4-BE49-F238E27FC236}">
                <a16:creationId xmlns:a16="http://schemas.microsoft.com/office/drawing/2014/main" id="{07E1A0F4-D533-EEE5-8ABB-1BD0C7E08F86}"/>
              </a:ext>
            </a:extLst>
          </p:cNvPr>
          <p:cNvCxnSpPr/>
          <p:nvPr/>
        </p:nvCxnSpPr>
        <p:spPr>
          <a:xfrm rot="10800000" flipV="1">
            <a:off x="1367624" y="1781092"/>
            <a:ext cx="5216056" cy="7156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49426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Part 1: Activity 4</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6122504" y="1371601"/>
            <a:ext cx="2957886" cy="5257800"/>
          </a:xfrm>
          <a:ln>
            <a:solidFill>
              <a:srgbClr val="0070C0"/>
            </a:solidFill>
          </a:ln>
        </p:spPr>
        <p:txBody>
          <a:bodyPr>
            <a:normAutofit/>
          </a:bodyPr>
          <a:lstStyle/>
          <a:p>
            <a:pPr marL="0" indent="0">
              <a:buNone/>
            </a:pPr>
            <a:r>
              <a:rPr lang="en-US" sz="1400" b="1" dirty="0"/>
              <a:t>Setting different values for seed</a:t>
            </a:r>
          </a:p>
          <a:p>
            <a:pPr marL="0" indent="0">
              <a:buNone/>
            </a:pPr>
            <a:endParaRPr lang="en-US" sz="1400" b="1" dirty="0"/>
          </a:p>
          <a:p>
            <a:pPr marL="0" indent="0">
              <a:buNone/>
            </a:pPr>
            <a:r>
              <a:rPr lang="en-US" sz="1400" b="1" dirty="0"/>
              <a:t>Seed = 4, 72%</a:t>
            </a:r>
          </a:p>
          <a:p>
            <a:pPr marL="0" indent="0">
              <a:buNone/>
            </a:pPr>
            <a:r>
              <a:rPr lang="en-US" sz="1400" b="1" dirty="0"/>
              <a:t>Seed = 5, 68%</a:t>
            </a:r>
          </a:p>
          <a:p>
            <a:pPr marL="0" indent="0">
              <a:buNone/>
            </a:pPr>
            <a:r>
              <a:rPr lang="en-US" sz="1400" b="1" dirty="0"/>
              <a:t>Seed = 6, 65%</a:t>
            </a:r>
          </a:p>
          <a:p>
            <a:pPr marL="0" indent="0">
              <a:buNone/>
            </a:pPr>
            <a:r>
              <a:rPr lang="en-US" sz="1400" b="1" dirty="0"/>
              <a:t>Seed = 7, 68%</a:t>
            </a:r>
            <a:endParaRPr lang="en-US" sz="1200" dirty="0"/>
          </a:p>
          <a:p>
            <a:pPr marL="0" indent="0">
              <a:buNone/>
            </a:pPr>
            <a:endParaRPr lang="en-US" sz="1200" dirty="0"/>
          </a:p>
          <a:p>
            <a:endParaRPr lang="en-US" sz="1200" dirty="0"/>
          </a:p>
        </p:txBody>
      </p:sp>
      <p:pic>
        <p:nvPicPr>
          <p:cNvPr id="5" name="Picture 4">
            <a:extLst>
              <a:ext uri="{FF2B5EF4-FFF2-40B4-BE49-F238E27FC236}">
                <a16:creationId xmlns:a16="http://schemas.microsoft.com/office/drawing/2014/main" id="{955C5FBF-EFD5-02CB-A936-0D2AA387B475}"/>
              </a:ext>
            </a:extLst>
          </p:cNvPr>
          <p:cNvPicPr>
            <a:picLocks noChangeAspect="1"/>
          </p:cNvPicPr>
          <p:nvPr/>
        </p:nvPicPr>
        <p:blipFill>
          <a:blip r:embed="rId2"/>
          <a:stretch>
            <a:fillRect/>
          </a:stretch>
        </p:blipFill>
        <p:spPr>
          <a:xfrm>
            <a:off x="63611" y="1618299"/>
            <a:ext cx="2202512" cy="2246036"/>
          </a:xfrm>
          <a:prstGeom prst="rect">
            <a:avLst/>
          </a:prstGeom>
          <a:ln>
            <a:solidFill>
              <a:schemeClr val="accent1"/>
            </a:solidFill>
          </a:ln>
        </p:spPr>
      </p:pic>
      <p:sp>
        <p:nvSpPr>
          <p:cNvPr id="6" name="TextBox 5">
            <a:extLst>
              <a:ext uri="{FF2B5EF4-FFF2-40B4-BE49-F238E27FC236}">
                <a16:creationId xmlns:a16="http://schemas.microsoft.com/office/drawing/2014/main" id="{DEF931E8-D878-F195-FEA3-9AC64670582C}"/>
              </a:ext>
            </a:extLst>
          </p:cNvPr>
          <p:cNvSpPr txBox="1"/>
          <p:nvPr/>
        </p:nvSpPr>
        <p:spPr>
          <a:xfrm>
            <a:off x="0" y="3965197"/>
            <a:ext cx="2262186" cy="307777"/>
          </a:xfrm>
          <a:prstGeom prst="rect">
            <a:avLst/>
          </a:prstGeom>
          <a:noFill/>
        </p:spPr>
        <p:txBody>
          <a:bodyPr wrap="square" rtlCol="0">
            <a:spAutoFit/>
          </a:bodyPr>
          <a:lstStyle/>
          <a:p>
            <a:r>
              <a:rPr lang="en-US" sz="1400" i="1" dirty="0"/>
              <a:t>Image 1: Seed = 4</a:t>
            </a:r>
          </a:p>
        </p:txBody>
      </p:sp>
      <p:pic>
        <p:nvPicPr>
          <p:cNvPr id="13" name="Picture 12">
            <a:extLst>
              <a:ext uri="{FF2B5EF4-FFF2-40B4-BE49-F238E27FC236}">
                <a16:creationId xmlns:a16="http://schemas.microsoft.com/office/drawing/2014/main" id="{EB156181-E761-D18D-4950-3B43B9A6A559}"/>
              </a:ext>
            </a:extLst>
          </p:cNvPr>
          <p:cNvPicPr>
            <a:picLocks noChangeAspect="1"/>
          </p:cNvPicPr>
          <p:nvPr/>
        </p:nvPicPr>
        <p:blipFill>
          <a:blip r:embed="rId3"/>
          <a:stretch>
            <a:fillRect/>
          </a:stretch>
        </p:blipFill>
        <p:spPr>
          <a:xfrm>
            <a:off x="2671182" y="1618298"/>
            <a:ext cx="2228475" cy="2246037"/>
          </a:xfrm>
          <a:prstGeom prst="rect">
            <a:avLst/>
          </a:prstGeom>
        </p:spPr>
      </p:pic>
      <p:sp>
        <p:nvSpPr>
          <p:cNvPr id="14" name="TextBox 13">
            <a:extLst>
              <a:ext uri="{FF2B5EF4-FFF2-40B4-BE49-F238E27FC236}">
                <a16:creationId xmlns:a16="http://schemas.microsoft.com/office/drawing/2014/main" id="{005A5172-E207-955A-947A-F5635DCAABCA}"/>
              </a:ext>
            </a:extLst>
          </p:cNvPr>
          <p:cNvSpPr txBox="1"/>
          <p:nvPr/>
        </p:nvSpPr>
        <p:spPr>
          <a:xfrm>
            <a:off x="2671182" y="3933392"/>
            <a:ext cx="2262186" cy="307777"/>
          </a:xfrm>
          <a:prstGeom prst="rect">
            <a:avLst/>
          </a:prstGeom>
          <a:noFill/>
        </p:spPr>
        <p:txBody>
          <a:bodyPr wrap="square" rtlCol="0">
            <a:spAutoFit/>
          </a:bodyPr>
          <a:lstStyle/>
          <a:p>
            <a:r>
              <a:rPr lang="en-US" sz="1400" i="1" dirty="0"/>
              <a:t>Image 2: Seed = 5</a:t>
            </a:r>
          </a:p>
        </p:txBody>
      </p:sp>
      <p:pic>
        <p:nvPicPr>
          <p:cNvPr id="16" name="Picture 15">
            <a:extLst>
              <a:ext uri="{FF2B5EF4-FFF2-40B4-BE49-F238E27FC236}">
                <a16:creationId xmlns:a16="http://schemas.microsoft.com/office/drawing/2014/main" id="{C50A569F-B36A-5372-EE00-D22A9FDD3625}"/>
              </a:ext>
            </a:extLst>
          </p:cNvPr>
          <p:cNvPicPr>
            <a:picLocks noChangeAspect="1"/>
          </p:cNvPicPr>
          <p:nvPr/>
        </p:nvPicPr>
        <p:blipFill>
          <a:blip r:embed="rId4"/>
          <a:stretch>
            <a:fillRect/>
          </a:stretch>
        </p:blipFill>
        <p:spPr>
          <a:xfrm>
            <a:off x="63611" y="4303660"/>
            <a:ext cx="2202512" cy="1872081"/>
          </a:xfrm>
          <a:prstGeom prst="rect">
            <a:avLst/>
          </a:prstGeom>
        </p:spPr>
      </p:pic>
      <p:sp>
        <p:nvSpPr>
          <p:cNvPr id="17" name="TextBox 16">
            <a:extLst>
              <a:ext uri="{FF2B5EF4-FFF2-40B4-BE49-F238E27FC236}">
                <a16:creationId xmlns:a16="http://schemas.microsoft.com/office/drawing/2014/main" id="{F55E9D7B-AF89-AA71-2A62-C93965A763FE}"/>
              </a:ext>
            </a:extLst>
          </p:cNvPr>
          <p:cNvSpPr txBox="1"/>
          <p:nvPr/>
        </p:nvSpPr>
        <p:spPr>
          <a:xfrm>
            <a:off x="0" y="6206427"/>
            <a:ext cx="2262186" cy="307777"/>
          </a:xfrm>
          <a:prstGeom prst="rect">
            <a:avLst/>
          </a:prstGeom>
          <a:noFill/>
        </p:spPr>
        <p:txBody>
          <a:bodyPr wrap="square" rtlCol="0">
            <a:spAutoFit/>
          </a:bodyPr>
          <a:lstStyle/>
          <a:p>
            <a:r>
              <a:rPr lang="en-US" sz="1400" i="1" dirty="0"/>
              <a:t>Image 3: Seed = 6</a:t>
            </a:r>
          </a:p>
        </p:txBody>
      </p:sp>
      <p:pic>
        <p:nvPicPr>
          <p:cNvPr id="19" name="Picture 18">
            <a:extLst>
              <a:ext uri="{FF2B5EF4-FFF2-40B4-BE49-F238E27FC236}">
                <a16:creationId xmlns:a16="http://schemas.microsoft.com/office/drawing/2014/main" id="{A2C9D090-C8DD-D31F-867D-C3942FAFA689}"/>
              </a:ext>
            </a:extLst>
          </p:cNvPr>
          <p:cNvPicPr>
            <a:picLocks noChangeAspect="1"/>
          </p:cNvPicPr>
          <p:nvPr/>
        </p:nvPicPr>
        <p:blipFill>
          <a:blip r:embed="rId5"/>
          <a:stretch>
            <a:fillRect/>
          </a:stretch>
        </p:blipFill>
        <p:spPr>
          <a:xfrm>
            <a:off x="2671182" y="4272974"/>
            <a:ext cx="2262186" cy="1933453"/>
          </a:xfrm>
          <a:prstGeom prst="rect">
            <a:avLst/>
          </a:prstGeom>
        </p:spPr>
      </p:pic>
      <p:sp>
        <p:nvSpPr>
          <p:cNvPr id="20" name="TextBox 19">
            <a:extLst>
              <a:ext uri="{FF2B5EF4-FFF2-40B4-BE49-F238E27FC236}">
                <a16:creationId xmlns:a16="http://schemas.microsoft.com/office/drawing/2014/main" id="{06BFAE31-0A87-8E9E-635B-44D1A349EC34}"/>
              </a:ext>
            </a:extLst>
          </p:cNvPr>
          <p:cNvSpPr txBox="1"/>
          <p:nvPr/>
        </p:nvSpPr>
        <p:spPr>
          <a:xfrm>
            <a:off x="2607572" y="6206427"/>
            <a:ext cx="2262186" cy="307777"/>
          </a:xfrm>
          <a:prstGeom prst="rect">
            <a:avLst/>
          </a:prstGeom>
          <a:noFill/>
        </p:spPr>
        <p:txBody>
          <a:bodyPr wrap="square" rtlCol="0">
            <a:spAutoFit/>
          </a:bodyPr>
          <a:lstStyle/>
          <a:p>
            <a:r>
              <a:rPr lang="en-US" sz="1400" i="1" dirty="0"/>
              <a:t>Image 4: Seed = 7</a:t>
            </a:r>
          </a:p>
        </p:txBody>
      </p:sp>
    </p:spTree>
    <p:extLst>
      <p:ext uri="{BB962C8B-B14F-4D97-AF65-F5344CB8AC3E}">
        <p14:creationId xmlns:p14="http://schemas.microsoft.com/office/powerpoint/2010/main" val="37727021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Part 1: Activity 5</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6122504" y="1371601"/>
            <a:ext cx="2957886" cy="5257800"/>
          </a:xfrm>
          <a:ln>
            <a:solidFill>
              <a:srgbClr val="0070C0"/>
            </a:solidFill>
          </a:ln>
        </p:spPr>
        <p:txBody>
          <a:bodyPr>
            <a:normAutofit fontScale="92500" lnSpcReduction="10000"/>
          </a:bodyPr>
          <a:lstStyle/>
          <a:p>
            <a:pPr marL="0" indent="0">
              <a:buNone/>
            </a:pPr>
            <a:r>
              <a:rPr lang="en-US" sz="1400" b="1" dirty="0"/>
              <a:t>Using 100 different values of Seed </a:t>
            </a:r>
          </a:p>
          <a:p>
            <a:pPr marL="0" indent="0">
              <a:buNone/>
            </a:pPr>
            <a:endParaRPr lang="en-US" sz="1400" b="1" dirty="0"/>
          </a:p>
          <a:p>
            <a:r>
              <a:rPr lang="en-US" sz="1400" b="1" dirty="0"/>
              <a:t>Accuracy: 0.69</a:t>
            </a:r>
          </a:p>
          <a:p>
            <a:r>
              <a:rPr lang="en-US" sz="1400" b="1" dirty="0"/>
              <a:t>Sensitivity: 0.85</a:t>
            </a:r>
          </a:p>
          <a:p>
            <a:r>
              <a:rPr lang="en-US" sz="1400" b="1" dirty="0"/>
              <a:t>Specificity: 0.46</a:t>
            </a:r>
          </a:p>
          <a:p>
            <a:endParaRPr lang="en-US" sz="1400" dirty="0"/>
          </a:p>
          <a:p>
            <a:r>
              <a:rPr lang="en-US" sz="1400" dirty="0"/>
              <a:t>We establish the number of iterations we want to realize our evaluation</a:t>
            </a:r>
          </a:p>
          <a:p>
            <a:r>
              <a:rPr lang="en-US" sz="1400" dirty="0"/>
              <a:t>We create a data frame to store the different results according to the number of iteration</a:t>
            </a:r>
          </a:p>
          <a:p>
            <a:r>
              <a:rPr lang="en-US" sz="1400" dirty="0"/>
              <a:t>We set the seed in the loop</a:t>
            </a:r>
          </a:p>
          <a:p>
            <a:r>
              <a:rPr lang="en-US" sz="1400" dirty="0"/>
              <a:t>We train the model</a:t>
            </a:r>
          </a:p>
          <a:p>
            <a:r>
              <a:rPr lang="en-US" sz="1400" dirty="0"/>
              <a:t>We run the model</a:t>
            </a:r>
          </a:p>
          <a:p>
            <a:r>
              <a:rPr lang="en-US" sz="1400" dirty="0"/>
              <a:t>We accumulate the results</a:t>
            </a:r>
          </a:p>
          <a:p>
            <a:r>
              <a:rPr lang="en-US" sz="1400" dirty="0"/>
              <a:t>We calculate the means of the three </a:t>
            </a:r>
            <a:r>
              <a:rPr lang="en-US" sz="1400" dirty="0" err="1"/>
              <a:t>keyfigure</a:t>
            </a:r>
            <a:endParaRPr lang="en-US" sz="1200" dirty="0"/>
          </a:p>
          <a:p>
            <a:pPr marL="0" indent="0">
              <a:buNone/>
            </a:pPr>
            <a:endParaRPr lang="en-US" sz="1200" dirty="0"/>
          </a:p>
          <a:p>
            <a:endParaRPr lang="en-US" sz="1200" dirty="0"/>
          </a:p>
        </p:txBody>
      </p:sp>
      <p:pic>
        <p:nvPicPr>
          <p:cNvPr id="7" name="Picture 6">
            <a:extLst>
              <a:ext uri="{FF2B5EF4-FFF2-40B4-BE49-F238E27FC236}">
                <a16:creationId xmlns:a16="http://schemas.microsoft.com/office/drawing/2014/main" id="{40B49BC2-A27A-9252-DBF8-29C9270A2642}"/>
              </a:ext>
            </a:extLst>
          </p:cNvPr>
          <p:cNvPicPr>
            <a:picLocks noChangeAspect="1"/>
          </p:cNvPicPr>
          <p:nvPr/>
        </p:nvPicPr>
        <p:blipFill>
          <a:blip r:embed="rId2"/>
          <a:stretch>
            <a:fillRect/>
          </a:stretch>
        </p:blipFill>
        <p:spPr>
          <a:xfrm>
            <a:off x="246490" y="1483357"/>
            <a:ext cx="5685183" cy="3143863"/>
          </a:xfrm>
          <a:prstGeom prst="rect">
            <a:avLst/>
          </a:prstGeom>
          <a:ln>
            <a:solidFill>
              <a:schemeClr val="accent1"/>
            </a:solidFill>
          </a:ln>
        </p:spPr>
      </p:pic>
      <p:cxnSp>
        <p:nvCxnSpPr>
          <p:cNvPr id="9" name="Connector: Elbow 8">
            <a:extLst>
              <a:ext uri="{FF2B5EF4-FFF2-40B4-BE49-F238E27FC236}">
                <a16:creationId xmlns:a16="http://schemas.microsoft.com/office/drawing/2014/main" id="{EA819DC7-DC56-1B88-CA8F-36E85E028330}"/>
              </a:ext>
            </a:extLst>
          </p:cNvPr>
          <p:cNvCxnSpPr/>
          <p:nvPr/>
        </p:nvCxnSpPr>
        <p:spPr>
          <a:xfrm rot="10800000">
            <a:off x="1860605" y="1558457"/>
            <a:ext cx="4778734" cy="20196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F6F632DB-4AB1-B6AA-E031-9446213199DE}"/>
              </a:ext>
            </a:extLst>
          </p:cNvPr>
          <p:cNvCxnSpPr/>
          <p:nvPr/>
        </p:nvCxnSpPr>
        <p:spPr>
          <a:xfrm rot="10800000">
            <a:off x="1566408" y="1916265"/>
            <a:ext cx="5156421" cy="22979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A2E6DDDF-C94F-A5D2-4561-38F635C0329E}"/>
              </a:ext>
            </a:extLst>
          </p:cNvPr>
          <p:cNvCxnSpPr/>
          <p:nvPr/>
        </p:nvCxnSpPr>
        <p:spPr>
          <a:xfrm rot="10800000">
            <a:off x="1208598" y="2337683"/>
            <a:ext cx="5325386" cy="259212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F4F1EEF1-4E57-9AC4-545B-3DF8072267BA}"/>
              </a:ext>
            </a:extLst>
          </p:cNvPr>
          <p:cNvCxnSpPr/>
          <p:nvPr/>
        </p:nvCxnSpPr>
        <p:spPr>
          <a:xfrm rot="10800000">
            <a:off x="1264258" y="3055288"/>
            <a:ext cx="5185245" cy="211659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9320C156-AAA3-9CF4-D64A-4836E095E6A5}"/>
              </a:ext>
            </a:extLst>
          </p:cNvPr>
          <p:cNvCxnSpPr/>
          <p:nvPr/>
        </p:nvCxnSpPr>
        <p:spPr>
          <a:xfrm rot="10800000">
            <a:off x="1860605" y="3124864"/>
            <a:ext cx="4428878" cy="235668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44F2AA57-0DCA-C8D7-A1CC-6E42D2D9B973}"/>
              </a:ext>
            </a:extLst>
          </p:cNvPr>
          <p:cNvCxnSpPr/>
          <p:nvPr/>
        </p:nvCxnSpPr>
        <p:spPr>
          <a:xfrm rot="10800000">
            <a:off x="2377440" y="3600174"/>
            <a:ext cx="3745064" cy="220869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85A643F9-3074-9D7D-8532-9713DD91E3A8}"/>
              </a:ext>
            </a:extLst>
          </p:cNvPr>
          <p:cNvCxnSpPr/>
          <p:nvPr/>
        </p:nvCxnSpPr>
        <p:spPr>
          <a:xfrm rot="10800000">
            <a:off x="2377440" y="4554220"/>
            <a:ext cx="3745065" cy="15447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8782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For Live Session: Part 1 (3-5 hours)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0" y="2068741"/>
            <a:ext cx="9144000" cy="3666881"/>
          </a:xfrm>
        </p:spPr>
        <p:txBody>
          <a:bodyPr>
            <a:normAutofit fontScale="70000" lnSpcReduction="20000"/>
          </a:bodyPr>
          <a:lstStyle/>
          <a:p>
            <a:pPr marL="0" indent="0">
              <a:buNone/>
            </a:pPr>
            <a:r>
              <a:rPr lang="en-US" sz="1400" dirty="0"/>
              <a:t>In the last unit you used a KNN classifier to classify the passengers who survived and died.  Now we will use a Naïve Bayes (NB) classifier and compare the two! </a:t>
            </a:r>
          </a:p>
          <a:p>
            <a:r>
              <a:rPr lang="en-US" sz="1400" dirty="0"/>
              <a:t>1.Using all 891 observations, train a NB model with Age and </a:t>
            </a:r>
            <a:r>
              <a:rPr lang="en-US" sz="1400" dirty="0" err="1"/>
              <a:t>Pclass</a:t>
            </a:r>
            <a:r>
              <a:rPr lang="en-US" sz="1400" dirty="0"/>
              <a:t> as predictors and use this model to predict the survival of a 30 year old passenger in the 1, 2 and 3 classes.  Use the “type = raw” option to look at the predicted percentage of each outcome. (One slide.)</a:t>
            </a:r>
          </a:p>
          <a:p>
            <a:r>
              <a:rPr lang="en-US" sz="1400" dirty="0"/>
              <a:t>2.Split the 891 observations into a training and test set 70% - 30% using this seed and code:</a:t>
            </a:r>
          </a:p>
          <a:p>
            <a:pPr marL="457200" lvl="1" indent="0">
              <a:buNone/>
            </a:pPr>
            <a:r>
              <a:rPr lang="en-US" sz="1000" dirty="0" err="1"/>
              <a:t>titanicClean</a:t>
            </a:r>
            <a:r>
              <a:rPr lang="en-US" sz="1000" dirty="0"/>
              <a:t> = titanic %&gt;% filter(!</a:t>
            </a:r>
            <a:r>
              <a:rPr lang="en-US" sz="1000" dirty="0" err="1"/>
              <a:t>is.na</a:t>
            </a:r>
            <a:r>
              <a:rPr lang="en-US" sz="1000" dirty="0"/>
              <a:t>(Age) &amp; !</a:t>
            </a:r>
            <a:r>
              <a:rPr lang="en-US" sz="1000" dirty="0" err="1"/>
              <a:t>is.na</a:t>
            </a:r>
            <a:r>
              <a:rPr lang="en-US" sz="1000" dirty="0"/>
              <a:t>(</a:t>
            </a:r>
            <a:r>
              <a:rPr lang="en-US" sz="1000" dirty="0" err="1"/>
              <a:t>Pclass</a:t>
            </a:r>
            <a:r>
              <a:rPr lang="en-US" sz="1000" dirty="0"/>
              <a:t>))</a:t>
            </a:r>
          </a:p>
          <a:p>
            <a:pPr marL="457200" lvl="1" indent="0">
              <a:buNone/>
            </a:pPr>
            <a:r>
              <a:rPr lang="en-US" sz="1000" dirty="0" err="1"/>
              <a:t>set.seed</a:t>
            </a:r>
            <a:r>
              <a:rPr lang="en-US" sz="1000" dirty="0"/>
              <a:t>(4)</a:t>
            </a:r>
          </a:p>
          <a:p>
            <a:pPr marL="457200" lvl="1" indent="0">
              <a:buNone/>
            </a:pPr>
            <a:r>
              <a:rPr lang="en-US" sz="1000" dirty="0" err="1"/>
              <a:t>trainIndices</a:t>
            </a:r>
            <a:r>
              <a:rPr lang="en-US" sz="1000" dirty="0"/>
              <a:t> = sample(seq(1:length(</a:t>
            </a:r>
            <a:r>
              <a:rPr lang="en-US" sz="1000" dirty="0" err="1"/>
              <a:t>titanicClean$Age</a:t>
            </a:r>
            <a:r>
              <a:rPr lang="en-US" sz="1000" dirty="0"/>
              <a:t>)),round(.7*length(</a:t>
            </a:r>
            <a:r>
              <a:rPr lang="en-US" sz="1000" dirty="0" err="1"/>
              <a:t>titanicClean$Age</a:t>
            </a:r>
            <a:r>
              <a:rPr lang="en-US" sz="1000" dirty="0"/>
              <a:t>)))</a:t>
            </a:r>
          </a:p>
          <a:p>
            <a:pPr marL="457200" lvl="1" indent="0">
              <a:buNone/>
            </a:pPr>
            <a:r>
              <a:rPr lang="en-US" sz="1000" dirty="0" err="1"/>
              <a:t>trainTitanic</a:t>
            </a:r>
            <a:r>
              <a:rPr lang="en-US" sz="1000" dirty="0"/>
              <a:t> = </a:t>
            </a:r>
            <a:r>
              <a:rPr lang="en-US" sz="1000" dirty="0" err="1"/>
              <a:t>titanicClean</a:t>
            </a:r>
            <a:r>
              <a:rPr lang="en-US" sz="1000" dirty="0"/>
              <a:t>[</a:t>
            </a:r>
            <a:r>
              <a:rPr lang="en-US" sz="1000" dirty="0" err="1"/>
              <a:t>trainIndices</a:t>
            </a:r>
            <a:r>
              <a:rPr lang="en-US" sz="1000" dirty="0"/>
              <a:t>,]</a:t>
            </a:r>
          </a:p>
          <a:p>
            <a:pPr marL="457200" lvl="1" indent="0">
              <a:buNone/>
            </a:pPr>
            <a:r>
              <a:rPr lang="en-US" sz="1000" dirty="0" err="1"/>
              <a:t>testTitanic</a:t>
            </a:r>
            <a:r>
              <a:rPr lang="en-US" sz="1000" dirty="0"/>
              <a:t> = </a:t>
            </a:r>
            <a:r>
              <a:rPr lang="en-US" sz="1000" dirty="0" err="1"/>
              <a:t>titanicClean</a:t>
            </a:r>
            <a:r>
              <a:rPr lang="en-US" sz="1000" dirty="0"/>
              <a:t>[-</a:t>
            </a:r>
            <a:r>
              <a:rPr lang="en-US" sz="1000" dirty="0" err="1"/>
              <a:t>trainIndices</a:t>
            </a:r>
            <a:r>
              <a:rPr lang="en-US" sz="1000" dirty="0"/>
              <a:t>,]</a:t>
            </a:r>
          </a:p>
          <a:p>
            <a:pPr marL="457200" lvl="1" indent="0">
              <a:buNone/>
            </a:pPr>
            <a:r>
              <a:rPr lang="en-US" sz="1400" dirty="0"/>
              <a:t>(One slide that shows the head of </a:t>
            </a:r>
            <a:r>
              <a:rPr lang="en-US" sz="1400" dirty="0" err="1"/>
              <a:t>trainTitanic</a:t>
            </a:r>
            <a:r>
              <a:rPr lang="en-US" sz="1400" dirty="0"/>
              <a:t> and </a:t>
            </a:r>
            <a:r>
              <a:rPr lang="en-US" sz="1400" dirty="0" err="1"/>
              <a:t>testTitanic</a:t>
            </a:r>
            <a:r>
              <a:rPr lang="en-US" sz="1400" dirty="0"/>
              <a:t>)</a:t>
            </a:r>
          </a:p>
          <a:p>
            <a:r>
              <a:rPr lang="en-US" sz="1400" dirty="0"/>
              <a:t>3.Train a NB model based on the training set using just the Age and </a:t>
            </a:r>
            <a:r>
              <a:rPr lang="en-US" sz="1400" dirty="0" err="1"/>
              <a:t>Pclass</a:t>
            </a:r>
            <a:r>
              <a:rPr lang="en-US" sz="1400" dirty="0"/>
              <a:t> variables. Use the model to predict the survival of those in the test set and use those results to evaluate the model based on accuracy, sensitivity and specificity. Finally, Compare the results to what you found with the KNN classifier. (At least one slide.)</a:t>
            </a:r>
          </a:p>
          <a:p>
            <a:r>
              <a:rPr lang="en-US" sz="1400" dirty="0"/>
              <a:t>4.Now repeat the above with a new seed and compare the accuracy, sensitivity and specificity.  Do this 3 or 4 times to observe the variance in the statistics. (At least one slide.)</a:t>
            </a:r>
          </a:p>
          <a:p>
            <a:r>
              <a:rPr lang="en-US" sz="1400" dirty="0"/>
              <a:t>5.Write a loop to repeat the above for 100 different values of the seed.  Find the average of the accuracy, sensitivity and specificity to get a stable (smaller variance) statistic to evaluate the model.  (At least one slide.)</a:t>
            </a:r>
          </a:p>
          <a:p>
            <a:pPr marL="0" indent="0">
              <a:buNone/>
            </a:pPr>
            <a:endParaRPr lang="en-US" sz="2000" dirty="0"/>
          </a:p>
        </p:txBody>
      </p:sp>
      <p:pic>
        <p:nvPicPr>
          <p:cNvPr id="4" name="Picture 3">
            <a:extLst>
              <a:ext uri="{FF2B5EF4-FFF2-40B4-BE49-F238E27FC236}">
                <a16:creationId xmlns:a16="http://schemas.microsoft.com/office/drawing/2014/main" id="{01B373B8-5FD6-FB42-AF5A-0BA769191C3E}"/>
              </a:ext>
            </a:extLst>
          </p:cNvPr>
          <p:cNvPicPr>
            <a:picLocks noChangeAspect="1"/>
          </p:cNvPicPr>
          <p:nvPr/>
        </p:nvPicPr>
        <p:blipFill>
          <a:blip r:embed="rId2"/>
          <a:stretch>
            <a:fillRect/>
          </a:stretch>
        </p:blipFill>
        <p:spPr>
          <a:xfrm>
            <a:off x="3309631" y="1371600"/>
            <a:ext cx="2524737" cy="733055"/>
          </a:xfrm>
          <a:prstGeom prst="rect">
            <a:avLst/>
          </a:prstGeom>
        </p:spPr>
      </p:pic>
    </p:spTree>
    <p:extLst>
      <p:ext uri="{BB962C8B-B14F-4D97-AF65-F5344CB8AC3E}">
        <p14:creationId xmlns:p14="http://schemas.microsoft.com/office/powerpoint/2010/main" val="3487394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Part 1: Activity 6,7,8</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0" y="2068741"/>
            <a:ext cx="9144000" cy="3666881"/>
          </a:xfrm>
        </p:spPr>
        <p:txBody>
          <a:bodyPr/>
          <a:lstStyle/>
          <a:p>
            <a:r>
              <a:rPr lang="en-US" sz="1400" dirty="0"/>
              <a:t>6.Now add Sex to the model so that it has Age, </a:t>
            </a:r>
            <a:r>
              <a:rPr lang="en-US" sz="1400" dirty="0" err="1"/>
              <a:t>Pclass</a:t>
            </a:r>
            <a:r>
              <a:rPr lang="en-US" sz="1400" dirty="0"/>
              <a:t> and Sex in the NB model.  Use the </a:t>
            </a:r>
            <a:r>
              <a:rPr lang="en-US" sz="1400" dirty="0" err="1"/>
              <a:t>trainTitanic</a:t>
            </a:r>
            <a:r>
              <a:rPr lang="en-US" sz="1400" dirty="0"/>
              <a:t>(</a:t>
            </a:r>
            <a:r>
              <a:rPr lang="en-US" sz="1400" dirty="0" err="1"/>
              <a:t>set.seed</a:t>
            </a:r>
            <a:r>
              <a:rPr lang="en-US" sz="1400" dirty="0"/>
              <a:t>(4)) </a:t>
            </a:r>
            <a:r>
              <a:rPr lang="en-US" sz="1400" dirty="0" err="1"/>
              <a:t>dataframe</a:t>
            </a:r>
            <a:r>
              <a:rPr lang="en-US" sz="1400" dirty="0"/>
              <a:t> to train the model and create a confusion matrix using the </a:t>
            </a:r>
            <a:r>
              <a:rPr lang="en-US" sz="1400" dirty="0" err="1"/>
              <a:t>testTitanic</a:t>
            </a:r>
            <a:r>
              <a:rPr lang="en-US" sz="1400" dirty="0"/>
              <a:t> </a:t>
            </a:r>
            <a:r>
              <a:rPr lang="en-US" sz="1400" dirty="0" err="1"/>
              <a:t>dataframe</a:t>
            </a:r>
            <a:r>
              <a:rPr lang="en-US" sz="1400" dirty="0"/>
              <a:t>.  In addition, find the Accuracy, Sensitivity and Specificity. (1 slide)</a:t>
            </a:r>
          </a:p>
          <a:p>
            <a:r>
              <a:rPr lang="en-US" sz="1400" dirty="0"/>
              <a:t>7.Again write a loop to get a stable estimate of the accuracy, sensitivity and specificity of this model (using 100 unique seeds).  (1 slide)</a:t>
            </a:r>
          </a:p>
          <a:p>
            <a:r>
              <a:rPr lang="en-US" sz="1400" b="1" dirty="0"/>
              <a:t>8.BONUS:</a:t>
            </a:r>
            <a:r>
              <a:rPr lang="en-US" sz="1400" dirty="0"/>
              <a:t> Using the Male and Female KNN from the bonus of Unit 6, combine the two confusion matrices from the Male and Female KNN models to make one confusion matrix and find the accuracy, sensitivity and specificity based on that model.  Compare this with the performance of your NB model.  Do you prefer one over the other?  </a:t>
            </a:r>
          </a:p>
          <a:p>
            <a:endParaRPr lang="en-US" sz="1400" dirty="0"/>
          </a:p>
          <a:p>
            <a:pPr marL="0" indent="0">
              <a:buNone/>
            </a:pPr>
            <a:endParaRPr lang="en-US" sz="2000" dirty="0"/>
          </a:p>
        </p:txBody>
      </p:sp>
      <p:pic>
        <p:nvPicPr>
          <p:cNvPr id="4" name="Picture 3">
            <a:extLst>
              <a:ext uri="{FF2B5EF4-FFF2-40B4-BE49-F238E27FC236}">
                <a16:creationId xmlns:a16="http://schemas.microsoft.com/office/drawing/2014/main" id="{01B373B8-5FD6-FB42-AF5A-0BA769191C3E}"/>
              </a:ext>
            </a:extLst>
          </p:cNvPr>
          <p:cNvPicPr>
            <a:picLocks noChangeAspect="1"/>
          </p:cNvPicPr>
          <p:nvPr/>
        </p:nvPicPr>
        <p:blipFill>
          <a:blip r:embed="rId2"/>
          <a:stretch>
            <a:fillRect/>
          </a:stretch>
        </p:blipFill>
        <p:spPr>
          <a:xfrm>
            <a:off x="3309631" y="1371600"/>
            <a:ext cx="2524737" cy="733055"/>
          </a:xfrm>
          <a:prstGeom prst="rect">
            <a:avLst/>
          </a:prstGeom>
        </p:spPr>
      </p:pic>
    </p:spTree>
    <p:extLst>
      <p:ext uri="{BB962C8B-B14F-4D97-AF65-F5344CB8AC3E}">
        <p14:creationId xmlns:p14="http://schemas.microsoft.com/office/powerpoint/2010/main" val="34854675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Part 1: Activity 6</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6122504" y="1371601"/>
            <a:ext cx="2957886" cy="5257800"/>
          </a:xfrm>
          <a:ln>
            <a:solidFill>
              <a:srgbClr val="0070C0"/>
            </a:solidFill>
          </a:ln>
        </p:spPr>
        <p:txBody>
          <a:bodyPr>
            <a:normAutofit/>
          </a:bodyPr>
          <a:lstStyle/>
          <a:p>
            <a:pPr marL="0" indent="0">
              <a:buNone/>
            </a:pPr>
            <a:r>
              <a:rPr lang="en-US" sz="1400" b="1" dirty="0"/>
              <a:t>Confusion matrix adding the Gender</a:t>
            </a:r>
          </a:p>
          <a:p>
            <a:pPr marL="0" indent="0">
              <a:buNone/>
            </a:pPr>
            <a:endParaRPr lang="en-US" sz="1400" dirty="0"/>
          </a:p>
          <a:p>
            <a:r>
              <a:rPr lang="en-US" sz="1400" dirty="0"/>
              <a:t>As you can see the model accuracy is higher when we include gender</a:t>
            </a:r>
          </a:p>
          <a:p>
            <a:r>
              <a:rPr lang="en-US" sz="1400" dirty="0"/>
              <a:t>In th</a:t>
            </a:r>
            <a:r>
              <a:rPr lang="en-US" sz="1200" dirty="0"/>
              <a:t>e previous lesson we corroborate this information with a research. According to the historical records they prioritized saving children and women before men,</a:t>
            </a:r>
          </a:p>
          <a:p>
            <a:endParaRPr lang="en-US" sz="1200" dirty="0"/>
          </a:p>
        </p:txBody>
      </p:sp>
      <p:pic>
        <p:nvPicPr>
          <p:cNvPr id="5" name="Picture 4">
            <a:extLst>
              <a:ext uri="{FF2B5EF4-FFF2-40B4-BE49-F238E27FC236}">
                <a16:creationId xmlns:a16="http://schemas.microsoft.com/office/drawing/2014/main" id="{5B5AAC19-84FE-31ED-155B-8542EE4EE3F2}"/>
              </a:ext>
            </a:extLst>
          </p:cNvPr>
          <p:cNvPicPr>
            <a:picLocks noChangeAspect="1"/>
          </p:cNvPicPr>
          <p:nvPr/>
        </p:nvPicPr>
        <p:blipFill>
          <a:blip r:embed="rId2"/>
          <a:stretch>
            <a:fillRect/>
          </a:stretch>
        </p:blipFill>
        <p:spPr>
          <a:xfrm>
            <a:off x="389615" y="1491925"/>
            <a:ext cx="3315695" cy="4017273"/>
          </a:xfrm>
          <a:prstGeom prst="rect">
            <a:avLst/>
          </a:prstGeom>
          <a:solidFill>
            <a:schemeClr val="accent1"/>
          </a:solidFill>
          <a:ln>
            <a:solidFill>
              <a:schemeClr val="accent1"/>
            </a:solidFill>
          </a:ln>
        </p:spPr>
      </p:pic>
      <p:cxnSp>
        <p:nvCxnSpPr>
          <p:cNvPr id="6" name="Connector: Elbow 5">
            <a:extLst>
              <a:ext uri="{FF2B5EF4-FFF2-40B4-BE49-F238E27FC236}">
                <a16:creationId xmlns:a16="http://schemas.microsoft.com/office/drawing/2014/main" id="{49754E12-52B5-971F-CA89-107FB816965A}"/>
              </a:ext>
            </a:extLst>
          </p:cNvPr>
          <p:cNvCxnSpPr/>
          <p:nvPr/>
        </p:nvCxnSpPr>
        <p:spPr>
          <a:xfrm rot="10800000">
            <a:off x="2276475" y="2200276"/>
            <a:ext cx="3962400" cy="6381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6629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Part 1: Activity 6</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6122504" y="1371601"/>
            <a:ext cx="2957886" cy="5257800"/>
          </a:xfrm>
          <a:ln>
            <a:solidFill>
              <a:srgbClr val="0070C0"/>
            </a:solidFill>
          </a:ln>
        </p:spPr>
        <p:txBody>
          <a:bodyPr>
            <a:normAutofit/>
          </a:bodyPr>
          <a:lstStyle/>
          <a:p>
            <a:pPr marL="0" indent="0">
              <a:buNone/>
            </a:pPr>
            <a:r>
              <a:rPr lang="en-US" sz="1400" b="1" dirty="0"/>
              <a:t>Confusion matrix adding the Gender</a:t>
            </a:r>
          </a:p>
          <a:p>
            <a:pPr marL="0" indent="0">
              <a:buNone/>
            </a:pPr>
            <a:endParaRPr lang="en-US" sz="1400" dirty="0"/>
          </a:p>
          <a:p>
            <a:r>
              <a:rPr lang="en-US" sz="1400" dirty="0"/>
              <a:t>We pretty much applied the same concepts to create and run the model. The only minor different was the inclusion of a third predictor(Sex or Gender)</a:t>
            </a:r>
            <a:endParaRPr lang="en-US" sz="1200" dirty="0"/>
          </a:p>
          <a:p>
            <a:endParaRPr lang="en-US" sz="1200" dirty="0"/>
          </a:p>
        </p:txBody>
      </p:sp>
      <p:pic>
        <p:nvPicPr>
          <p:cNvPr id="6" name="Picture 5">
            <a:extLst>
              <a:ext uri="{FF2B5EF4-FFF2-40B4-BE49-F238E27FC236}">
                <a16:creationId xmlns:a16="http://schemas.microsoft.com/office/drawing/2014/main" id="{F3C65F37-279A-EE89-5DFC-CB5DB42EA253}"/>
              </a:ext>
            </a:extLst>
          </p:cNvPr>
          <p:cNvPicPr>
            <a:picLocks noChangeAspect="1"/>
          </p:cNvPicPr>
          <p:nvPr/>
        </p:nvPicPr>
        <p:blipFill>
          <a:blip r:embed="rId2"/>
          <a:stretch>
            <a:fillRect/>
          </a:stretch>
        </p:blipFill>
        <p:spPr>
          <a:xfrm>
            <a:off x="159026" y="1476243"/>
            <a:ext cx="5716988" cy="2935458"/>
          </a:xfrm>
          <a:prstGeom prst="rect">
            <a:avLst/>
          </a:prstGeom>
          <a:ln>
            <a:solidFill>
              <a:schemeClr val="accent1"/>
            </a:solidFill>
          </a:ln>
        </p:spPr>
      </p:pic>
      <p:pic>
        <p:nvPicPr>
          <p:cNvPr id="8" name="Picture 7">
            <a:extLst>
              <a:ext uri="{FF2B5EF4-FFF2-40B4-BE49-F238E27FC236}">
                <a16:creationId xmlns:a16="http://schemas.microsoft.com/office/drawing/2014/main" id="{37CE3C43-693A-63E5-D510-D00322B2E29C}"/>
              </a:ext>
            </a:extLst>
          </p:cNvPr>
          <p:cNvPicPr>
            <a:picLocks noChangeAspect="1"/>
          </p:cNvPicPr>
          <p:nvPr/>
        </p:nvPicPr>
        <p:blipFill>
          <a:blip r:embed="rId3"/>
          <a:stretch>
            <a:fillRect/>
          </a:stretch>
        </p:blipFill>
        <p:spPr>
          <a:xfrm>
            <a:off x="159026" y="4516344"/>
            <a:ext cx="5716988" cy="2009318"/>
          </a:xfrm>
          <a:prstGeom prst="rect">
            <a:avLst/>
          </a:prstGeom>
          <a:ln>
            <a:solidFill>
              <a:srgbClr val="0070C0"/>
            </a:solidFill>
          </a:ln>
        </p:spPr>
      </p:pic>
      <p:cxnSp>
        <p:nvCxnSpPr>
          <p:cNvPr id="10" name="Connector: Elbow 9">
            <a:extLst>
              <a:ext uri="{FF2B5EF4-FFF2-40B4-BE49-F238E27FC236}">
                <a16:creationId xmlns:a16="http://schemas.microsoft.com/office/drawing/2014/main" id="{DA2EC265-8857-6E9F-3482-3DCC43BD88B2}"/>
              </a:ext>
            </a:extLst>
          </p:cNvPr>
          <p:cNvCxnSpPr/>
          <p:nvPr/>
        </p:nvCxnSpPr>
        <p:spPr>
          <a:xfrm rot="10800000" flipV="1">
            <a:off x="2830665" y="2943971"/>
            <a:ext cx="3768919" cy="186656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94125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Part 1: Activity 7</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6122504" y="1371601"/>
            <a:ext cx="2957886" cy="5257800"/>
          </a:xfrm>
          <a:ln>
            <a:solidFill>
              <a:srgbClr val="0070C0"/>
            </a:solidFill>
          </a:ln>
        </p:spPr>
        <p:txBody>
          <a:bodyPr>
            <a:normAutofit fontScale="92500" lnSpcReduction="10000"/>
          </a:bodyPr>
          <a:lstStyle/>
          <a:p>
            <a:pPr marL="0" indent="0">
              <a:buNone/>
            </a:pPr>
            <a:r>
              <a:rPr lang="en-US" sz="1400" b="1" dirty="0"/>
              <a:t>Creating a iteration of 100 seeds</a:t>
            </a:r>
          </a:p>
          <a:p>
            <a:pPr marL="0" indent="0">
              <a:buNone/>
            </a:pPr>
            <a:endParaRPr lang="en-US" sz="1400" dirty="0"/>
          </a:p>
          <a:p>
            <a:r>
              <a:rPr lang="en-US" sz="1400" b="1" dirty="0"/>
              <a:t>Accuracy: 78%</a:t>
            </a:r>
          </a:p>
          <a:p>
            <a:r>
              <a:rPr lang="en-US" sz="1400" b="1" dirty="0"/>
              <a:t>Sensitivity: 84%</a:t>
            </a:r>
          </a:p>
          <a:p>
            <a:r>
              <a:rPr lang="en-US" sz="1400" b="1" dirty="0"/>
              <a:t>Specificity: 0.68%</a:t>
            </a:r>
          </a:p>
          <a:p>
            <a:pPr marL="0" indent="0">
              <a:buNone/>
            </a:pPr>
            <a:r>
              <a:rPr lang="en-US" sz="1400" dirty="0"/>
              <a:t>These results suggest that the model is more accurate when we take into consideration the gender</a:t>
            </a:r>
          </a:p>
          <a:p>
            <a:pPr marL="0" indent="0">
              <a:buNone/>
            </a:pPr>
            <a:endParaRPr lang="en-US" sz="1200" b="1" dirty="0"/>
          </a:p>
          <a:p>
            <a:r>
              <a:rPr lang="en-US" sz="1200" dirty="0"/>
              <a:t>We establish the number of iterations we want to realize our evaluation</a:t>
            </a:r>
          </a:p>
          <a:p>
            <a:r>
              <a:rPr lang="en-US" sz="1200" dirty="0"/>
              <a:t>We create a data frame to store the different results according to the number of iteration</a:t>
            </a:r>
          </a:p>
          <a:p>
            <a:r>
              <a:rPr lang="en-US" sz="1200" dirty="0"/>
              <a:t>We set the seed in the loop</a:t>
            </a:r>
          </a:p>
          <a:p>
            <a:r>
              <a:rPr lang="en-US" sz="1200" dirty="0"/>
              <a:t>We train the model and run the model</a:t>
            </a:r>
          </a:p>
          <a:p>
            <a:r>
              <a:rPr lang="en-US" sz="1200" dirty="0"/>
              <a:t>We calculate the means of the three </a:t>
            </a:r>
            <a:r>
              <a:rPr lang="en-US" sz="1200" dirty="0" err="1"/>
              <a:t>keyfigure</a:t>
            </a:r>
            <a:endParaRPr lang="en-US" sz="1200" dirty="0"/>
          </a:p>
          <a:p>
            <a:pPr marL="0" indent="0">
              <a:buNone/>
            </a:pPr>
            <a:endParaRPr lang="en-US" sz="1200" dirty="0"/>
          </a:p>
        </p:txBody>
      </p:sp>
      <p:pic>
        <p:nvPicPr>
          <p:cNvPr id="6" name="Picture 5">
            <a:extLst>
              <a:ext uri="{FF2B5EF4-FFF2-40B4-BE49-F238E27FC236}">
                <a16:creationId xmlns:a16="http://schemas.microsoft.com/office/drawing/2014/main" id="{CFCCD8F4-09E5-AF8A-DC8C-46D778F3A96F}"/>
              </a:ext>
            </a:extLst>
          </p:cNvPr>
          <p:cNvPicPr>
            <a:picLocks noChangeAspect="1"/>
          </p:cNvPicPr>
          <p:nvPr/>
        </p:nvPicPr>
        <p:blipFill>
          <a:blip r:embed="rId2"/>
          <a:stretch>
            <a:fillRect/>
          </a:stretch>
        </p:blipFill>
        <p:spPr>
          <a:xfrm>
            <a:off x="302150" y="1537000"/>
            <a:ext cx="5383033" cy="3434141"/>
          </a:xfrm>
          <a:prstGeom prst="rect">
            <a:avLst/>
          </a:prstGeom>
          <a:ln>
            <a:solidFill>
              <a:srgbClr val="0070C0"/>
            </a:solidFill>
          </a:ln>
        </p:spPr>
      </p:pic>
      <p:cxnSp>
        <p:nvCxnSpPr>
          <p:cNvPr id="16" name="Connector: Elbow 15">
            <a:extLst>
              <a:ext uri="{FF2B5EF4-FFF2-40B4-BE49-F238E27FC236}">
                <a16:creationId xmlns:a16="http://schemas.microsoft.com/office/drawing/2014/main" id="{60755D58-5F13-9AA4-1D96-2E97F9E982FA}"/>
              </a:ext>
            </a:extLst>
          </p:cNvPr>
          <p:cNvCxnSpPr>
            <a:cxnSpLocks/>
          </p:cNvCxnSpPr>
          <p:nvPr/>
        </p:nvCxnSpPr>
        <p:spPr>
          <a:xfrm rot="10800000">
            <a:off x="1645922" y="4723076"/>
            <a:ext cx="4556096" cy="12881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3640F06E-0166-CEE2-1392-D1EF31F9544B}"/>
              </a:ext>
            </a:extLst>
          </p:cNvPr>
          <p:cNvCxnSpPr/>
          <p:nvPr/>
        </p:nvCxnSpPr>
        <p:spPr>
          <a:xfrm rot="10800000">
            <a:off x="1407382" y="1637969"/>
            <a:ext cx="5057029" cy="260802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5235F505-AB09-F0AB-5D24-9CEE5F7357F9}"/>
              </a:ext>
            </a:extLst>
          </p:cNvPr>
          <p:cNvCxnSpPr/>
          <p:nvPr/>
        </p:nvCxnSpPr>
        <p:spPr>
          <a:xfrm rot="10800000">
            <a:off x="1335820" y="2134925"/>
            <a:ext cx="5017273" cy="283621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1C6DBFE8-F9D3-AA5A-3581-3F871F61D41E}"/>
              </a:ext>
            </a:extLst>
          </p:cNvPr>
          <p:cNvCxnSpPr/>
          <p:nvPr/>
        </p:nvCxnSpPr>
        <p:spPr>
          <a:xfrm rot="10800000">
            <a:off x="1049572" y="2679590"/>
            <a:ext cx="5072932" cy="26414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8890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Part 1: Activity 8 </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409575" y="3009899"/>
            <a:ext cx="8670815" cy="3619501"/>
          </a:xfrm>
          <a:ln>
            <a:solidFill>
              <a:srgbClr val="0070C0"/>
            </a:solidFill>
          </a:ln>
        </p:spPr>
        <p:txBody>
          <a:bodyPr>
            <a:normAutofit fontScale="92500" lnSpcReduction="20000"/>
          </a:bodyPr>
          <a:lstStyle/>
          <a:p>
            <a:pPr marL="0" indent="0">
              <a:buNone/>
            </a:pPr>
            <a:r>
              <a:rPr lang="en-US" sz="1400" b="1" dirty="0"/>
              <a:t>KNN Analysis</a:t>
            </a:r>
          </a:p>
          <a:p>
            <a:pPr marL="0" indent="0">
              <a:buNone/>
            </a:pPr>
            <a:r>
              <a:rPr lang="en-US" sz="1400" dirty="0"/>
              <a:t>Iterations k= 1:100 , Iterations=1:100</a:t>
            </a:r>
          </a:p>
          <a:p>
            <a:r>
              <a:rPr lang="en-US" sz="1400" b="1" dirty="0"/>
              <a:t>Accuracy: 77%</a:t>
            </a:r>
          </a:p>
          <a:p>
            <a:r>
              <a:rPr lang="en-US" sz="1400" b="1" dirty="0"/>
              <a:t>Sensitivity: 98%</a:t>
            </a:r>
          </a:p>
          <a:p>
            <a:r>
              <a:rPr lang="en-US" sz="1400" b="1" dirty="0"/>
              <a:t>Specificity:  67%</a:t>
            </a:r>
          </a:p>
          <a:p>
            <a:endParaRPr lang="en-US" sz="1400" b="1" dirty="0"/>
          </a:p>
          <a:p>
            <a:pPr marL="0" indent="0">
              <a:buNone/>
            </a:pPr>
            <a:r>
              <a:rPr lang="en-US" sz="1400" b="1" dirty="0"/>
              <a:t>NB Analysis 100 iterations</a:t>
            </a:r>
          </a:p>
          <a:p>
            <a:r>
              <a:rPr lang="en-US" sz="1400" b="1" dirty="0"/>
              <a:t>Accuracy: 78%</a:t>
            </a:r>
          </a:p>
          <a:p>
            <a:r>
              <a:rPr lang="en-US" sz="1400" b="1" dirty="0"/>
              <a:t>Sensitivity: 84%</a:t>
            </a:r>
          </a:p>
          <a:p>
            <a:r>
              <a:rPr lang="en-US" sz="1400" b="1" dirty="0"/>
              <a:t>Specificity: 68%</a:t>
            </a:r>
          </a:p>
          <a:p>
            <a:pPr marL="0" indent="0">
              <a:buNone/>
            </a:pPr>
            <a:endParaRPr lang="en-US" sz="1400" b="1" dirty="0"/>
          </a:p>
          <a:p>
            <a:pPr marL="0" indent="0">
              <a:buNone/>
            </a:pPr>
            <a:r>
              <a:rPr lang="en-US" sz="1400" b="1" dirty="0"/>
              <a:t>Conclusion: Both models are pretty close in terms of accuracy. However, I will use KNN for this problem</a:t>
            </a:r>
          </a:p>
          <a:p>
            <a:pPr marL="0" indent="0">
              <a:buNone/>
            </a:pPr>
            <a:endParaRPr lang="en-US" sz="1400" b="1" dirty="0"/>
          </a:p>
          <a:p>
            <a:pPr marL="0" indent="0">
              <a:buNone/>
            </a:pPr>
            <a:endParaRPr lang="en-US" sz="1400" b="1" dirty="0"/>
          </a:p>
          <a:p>
            <a:pPr marL="0" indent="0">
              <a:buNone/>
            </a:pPr>
            <a:endParaRPr lang="en-US" sz="1400" b="1" dirty="0"/>
          </a:p>
          <a:p>
            <a:pPr marL="0" indent="0">
              <a:buNone/>
            </a:pPr>
            <a:endParaRPr lang="en-US" sz="1400" dirty="0"/>
          </a:p>
          <a:p>
            <a:pPr marL="0" indent="0">
              <a:buNone/>
            </a:pPr>
            <a:endParaRPr lang="en-US" sz="1200" dirty="0"/>
          </a:p>
        </p:txBody>
      </p:sp>
      <p:sp>
        <p:nvSpPr>
          <p:cNvPr id="9" name="TextBox 8">
            <a:extLst>
              <a:ext uri="{FF2B5EF4-FFF2-40B4-BE49-F238E27FC236}">
                <a16:creationId xmlns:a16="http://schemas.microsoft.com/office/drawing/2014/main" id="{2F520EA9-A018-B137-6CB4-CF400B752517}"/>
              </a:ext>
            </a:extLst>
          </p:cNvPr>
          <p:cNvSpPr txBox="1"/>
          <p:nvPr/>
        </p:nvSpPr>
        <p:spPr>
          <a:xfrm>
            <a:off x="285750" y="1355289"/>
            <a:ext cx="8670814" cy="1477328"/>
          </a:xfrm>
          <a:prstGeom prst="rect">
            <a:avLst/>
          </a:prstGeom>
          <a:noFill/>
        </p:spPr>
        <p:txBody>
          <a:bodyPr wrap="square">
            <a:spAutoFit/>
          </a:bodyPr>
          <a:lstStyle/>
          <a:p>
            <a:r>
              <a:rPr lang="en-US" sz="1800" b="1" dirty="0"/>
              <a:t>8.BONUS:</a:t>
            </a:r>
            <a:r>
              <a:rPr lang="en-US" sz="1800" dirty="0"/>
              <a:t> Using the Male and Female KNN from the bonus of Unit 6, combine the two confusion matrices from the Male and Female KNN models to make one confusion matrix and find the accuracy, sensitivity and specificity based on that model.  Compare this with the performance of your NB model.  Do you prefer one over the other?  </a:t>
            </a:r>
          </a:p>
        </p:txBody>
      </p:sp>
    </p:spTree>
    <p:extLst>
      <p:ext uri="{BB962C8B-B14F-4D97-AF65-F5344CB8AC3E}">
        <p14:creationId xmlns:p14="http://schemas.microsoft.com/office/powerpoint/2010/main" val="188929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Part 1: Activity 8 </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5734050" y="1371601"/>
            <a:ext cx="3346340" cy="5257800"/>
          </a:xfrm>
          <a:ln>
            <a:solidFill>
              <a:srgbClr val="0070C0"/>
            </a:solidFill>
          </a:ln>
        </p:spPr>
        <p:txBody>
          <a:bodyPr>
            <a:normAutofit/>
          </a:bodyPr>
          <a:lstStyle/>
          <a:p>
            <a:pPr marL="0" indent="0">
              <a:buNone/>
            </a:pPr>
            <a:r>
              <a:rPr lang="en-US" sz="1400" b="1" dirty="0"/>
              <a:t>KNN Source Code</a:t>
            </a:r>
          </a:p>
          <a:p>
            <a:r>
              <a:rPr lang="en-US" sz="1400" b="1" dirty="0"/>
              <a:t>Set the number of iterations</a:t>
            </a:r>
          </a:p>
          <a:p>
            <a:r>
              <a:rPr lang="en-US" sz="1400" b="1" dirty="0"/>
              <a:t>Set the number of k</a:t>
            </a:r>
          </a:p>
          <a:p>
            <a:r>
              <a:rPr lang="en-US" sz="1400" b="1" dirty="0"/>
              <a:t>Create three matrixes for accumulating the model results</a:t>
            </a:r>
          </a:p>
          <a:p>
            <a:r>
              <a:rPr lang="en-US" sz="1400" b="1" dirty="0"/>
              <a:t>Accumulating the results</a:t>
            </a:r>
          </a:p>
          <a:p>
            <a:r>
              <a:rPr lang="en-US" sz="1400" b="1" dirty="0"/>
              <a:t>Calculating the mean of the stat data</a:t>
            </a:r>
          </a:p>
          <a:p>
            <a:endParaRPr lang="en-US" sz="1400" b="1" dirty="0"/>
          </a:p>
          <a:p>
            <a:pPr marL="0" indent="0">
              <a:buNone/>
            </a:pPr>
            <a:endParaRPr lang="en-US" sz="1400" b="1" dirty="0"/>
          </a:p>
          <a:p>
            <a:endParaRPr lang="en-US" sz="1400" b="1" dirty="0"/>
          </a:p>
          <a:p>
            <a:pPr marL="0" indent="0">
              <a:buNone/>
            </a:pPr>
            <a:endParaRPr lang="en-US" sz="1400" b="1" dirty="0"/>
          </a:p>
          <a:p>
            <a:pPr marL="0" indent="0">
              <a:buNone/>
            </a:pPr>
            <a:endParaRPr lang="en-US" sz="1400" b="1" dirty="0"/>
          </a:p>
          <a:p>
            <a:pPr marL="0" indent="0">
              <a:buNone/>
            </a:pPr>
            <a:endParaRPr lang="en-US" sz="1400" dirty="0"/>
          </a:p>
          <a:p>
            <a:pPr marL="0" indent="0">
              <a:buNone/>
            </a:pPr>
            <a:endParaRPr lang="en-US" sz="1200" dirty="0"/>
          </a:p>
        </p:txBody>
      </p:sp>
      <p:pic>
        <p:nvPicPr>
          <p:cNvPr id="5" name="Picture 4">
            <a:extLst>
              <a:ext uri="{FF2B5EF4-FFF2-40B4-BE49-F238E27FC236}">
                <a16:creationId xmlns:a16="http://schemas.microsoft.com/office/drawing/2014/main" id="{E97190CC-72D2-1F5D-9649-2F7B0681EDBC}"/>
              </a:ext>
            </a:extLst>
          </p:cNvPr>
          <p:cNvPicPr>
            <a:picLocks noChangeAspect="1"/>
          </p:cNvPicPr>
          <p:nvPr/>
        </p:nvPicPr>
        <p:blipFill>
          <a:blip r:embed="rId2"/>
          <a:stretch>
            <a:fillRect/>
          </a:stretch>
        </p:blipFill>
        <p:spPr>
          <a:xfrm>
            <a:off x="219075" y="2492864"/>
            <a:ext cx="5295900" cy="3967771"/>
          </a:xfrm>
          <a:prstGeom prst="rect">
            <a:avLst/>
          </a:prstGeom>
          <a:ln>
            <a:solidFill>
              <a:srgbClr val="0070C0"/>
            </a:solidFill>
          </a:ln>
        </p:spPr>
      </p:pic>
      <p:pic>
        <p:nvPicPr>
          <p:cNvPr id="7" name="Picture 6">
            <a:extLst>
              <a:ext uri="{FF2B5EF4-FFF2-40B4-BE49-F238E27FC236}">
                <a16:creationId xmlns:a16="http://schemas.microsoft.com/office/drawing/2014/main" id="{FC1260A5-F097-EDF5-BB1F-446195837D95}"/>
              </a:ext>
            </a:extLst>
          </p:cNvPr>
          <p:cNvPicPr>
            <a:picLocks noChangeAspect="1"/>
          </p:cNvPicPr>
          <p:nvPr/>
        </p:nvPicPr>
        <p:blipFill>
          <a:blip r:embed="rId3"/>
          <a:stretch>
            <a:fillRect/>
          </a:stretch>
        </p:blipFill>
        <p:spPr>
          <a:xfrm>
            <a:off x="219075" y="1246144"/>
            <a:ext cx="5295900" cy="1189570"/>
          </a:xfrm>
          <a:prstGeom prst="rect">
            <a:avLst/>
          </a:prstGeom>
          <a:ln>
            <a:solidFill>
              <a:srgbClr val="0070C0"/>
            </a:solidFill>
          </a:ln>
        </p:spPr>
      </p:pic>
      <p:cxnSp>
        <p:nvCxnSpPr>
          <p:cNvPr id="10" name="Connector: Elbow 9">
            <a:extLst>
              <a:ext uri="{FF2B5EF4-FFF2-40B4-BE49-F238E27FC236}">
                <a16:creationId xmlns:a16="http://schemas.microsoft.com/office/drawing/2014/main" id="{ABEEEE67-08EE-DD6F-3138-D0B7F679051F}"/>
              </a:ext>
            </a:extLst>
          </p:cNvPr>
          <p:cNvCxnSpPr/>
          <p:nvPr/>
        </p:nvCxnSpPr>
        <p:spPr>
          <a:xfrm rot="10800000">
            <a:off x="1447800" y="1371601"/>
            <a:ext cx="4724400" cy="46932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658D0929-7EEC-8B79-A6A9-B42BD986A344}"/>
              </a:ext>
            </a:extLst>
          </p:cNvPr>
          <p:cNvCxnSpPr/>
          <p:nvPr/>
        </p:nvCxnSpPr>
        <p:spPr>
          <a:xfrm rot="10800000">
            <a:off x="1238250" y="1668992"/>
            <a:ext cx="4629150" cy="56063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25CE0D06-C20C-D704-A4F5-E11339727F92}"/>
              </a:ext>
            </a:extLst>
          </p:cNvPr>
          <p:cNvCxnSpPr/>
          <p:nvPr/>
        </p:nvCxnSpPr>
        <p:spPr>
          <a:xfrm rot="10800000" flipV="1">
            <a:off x="3114676" y="2561170"/>
            <a:ext cx="2752725" cy="22013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D70E3761-DACF-161D-7B8B-B027A2C13792}"/>
              </a:ext>
            </a:extLst>
          </p:cNvPr>
          <p:cNvCxnSpPr/>
          <p:nvPr/>
        </p:nvCxnSpPr>
        <p:spPr>
          <a:xfrm rot="10800000" flipV="1">
            <a:off x="2314576" y="3124199"/>
            <a:ext cx="3552825" cy="14013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B8BE59E-CE36-6BBC-766B-E0B7D6A7E930}"/>
              </a:ext>
            </a:extLst>
          </p:cNvPr>
          <p:cNvCxnSpPr/>
          <p:nvPr/>
        </p:nvCxnSpPr>
        <p:spPr>
          <a:xfrm rot="10800000" flipV="1">
            <a:off x="1933576" y="3574712"/>
            <a:ext cx="3800475" cy="203714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7105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sz="4000" dirty="0"/>
              <a:t>For Live Session: Part 2</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57143" y="3600450"/>
            <a:ext cx="9029700" cy="2882900"/>
          </a:xfrm>
        </p:spPr>
        <p:txBody>
          <a:bodyPr/>
          <a:lstStyle/>
          <a:p>
            <a:pPr marL="0" indent="0">
              <a:buNone/>
            </a:pPr>
            <a:r>
              <a:rPr lang="en-US" sz="2000" dirty="0"/>
              <a:t>a. For the full (multinomial) IRIS data (the </a:t>
            </a:r>
            <a:r>
              <a:rPr lang="en-US" sz="2000" i="1" dirty="0"/>
              <a:t>iris </a:t>
            </a:r>
            <a:r>
              <a:rPr lang="en-US" sz="2000" dirty="0"/>
              <a:t>dataset in R), do a 70-30 train/test cross validation and use sepal length and width as predictors.  </a:t>
            </a:r>
            <a:r>
              <a:rPr lang="en-US" sz="2000" dirty="0" err="1"/>
              <a:t>B.Generate</a:t>
            </a:r>
            <a:r>
              <a:rPr lang="en-US" sz="2000" dirty="0"/>
              <a:t> 100 different train/test splits and calculate the average accuracy, sensitivity and specificity.  Compare the average accuracy to that to the KNN model you used in Unit 6.  </a:t>
            </a:r>
          </a:p>
          <a:p>
            <a:pPr marL="0" indent="0">
              <a:buNone/>
            </a:pPr>
            <a:endParaRPr lang="en-US" sz="2000" dirty="0"/>
          </a:p>
          <a:p>
            <a:pPr marL="0" indent="0">
              <a:buNone/>
            </a:pPr>
            <a:endParaRPr lang="en-US" sz="2000" dirty="0"/>
          </a:p>
        </p:txBody>
      </p:sp>
      <p:pic>
        <p:nvPicPr>
          <p:cNvPr id="4" name="Picture 3">
            <a:extLst>
              <a:ext uri="{FF2B5EF4-FFF2-40B4-BE49-F238E27FC236}">
                <a16:creationId xmlns:a16="http://schemas.microsoft.com/office/drawing/2014/main" id="{A63C3183-2971-A64D-B24E-F52D7E326B60}"/>
              </a:ext>
            </a:extLst>
          </p:cNvPr>
          <p:cNvPicPr>
            <a:picLocks noChangeAspect="1"/>
          </p:cNvPicPr>
          <p:nvPr/>
        </p:nvPicPr>
        <p:blipFill>
          <a:blip r:embed="rId2"/>
          <a:stretch>
            <a:fillRect/>
          </a:stretch>
        </p:blipFill>
        <p:spPr>
          <a:xfrm>
            <a:off x="1827721" y="1371600"/>
            <a:ext cx="5488557" cy="2053366"/>
          </a:xfrm>
          <a:prstGeom prst="rect">
            <a:avLst/>
          </a:prstGeom>
        </p:spPr>
      </p:pic>
    </p:spTree>
    <p:extLst>
      <p:ext uri="{BB962C8B-B14F-4D97-AF65-F5344CB8AC3E}">
        <p14:creationId xmlns:p14="http://schemas.microsoft.com/office/powerpoint/2010/main" val="10417748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Part 2: Activity a</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6122504" y="1371601"/>
            <a:ext cx="2957886" cy="5257800"/>
          </a:xfrm>
          <a:ln>
            <a:solidFill>
              <a:srgbClr val="0070C0"/>
            </a:solidFill>
          </a:ln>
        </p:spPr>
        <p:txBody>
          <a:bodyPr>
            <a:normAutofit/>
          </a:bodyPr>
          <a:lstStyle/>
          <a:p>
            <a:pPr marL="0" indent="0">
              <a:buNone/>
            </a:pPr>
            <a:r>
              <a:rPr lang="en-US" sz="1400" b="1" dirty="0"/>
              <a:t>Results of the IRIS dataset setting seed to 4</a:t>
            </a:r>
          </a:p>
          <a:p>
            <a:pPr marL="0" indent="0">
              <a:buNone/>
            </a:pPr>
            <a:endParaRPr lang="en-US" sz="1400" b="1" dirty="0"/>
          </a:p>
          <a:p>
            <a:r>
              <a:rPr lang="en-US" sz="1400" b="1" dirty="0"/>
              <a:t>As we can see here the results are very promising. The accuracy of the model is quite good</a:t>
            </a:r>
          </a:p>
          <a:p>
            <a:pPr marL="0" indent="0">
              <a:buNone/>
            </a:pPr>
            <a:endParaRPr lang="en-US" sz="1200" dirty="0"/>
          </a:p>
        </p:txBody>
      </p:sp>
      <p:pic>
        <p:nvPicPr>
          <p:cNvPr id="8" name="Picture 7">
            <a:extLst>
              <a:ext uri="{FF2B5EF4-FFF2-40B4-BE49-F238E27FC236}">
                <a16:creationId xmlns:a16="http://schemas.microsoft.com/office/drawing/2014/main" id="{D57671EC-9199-0829-23D6-8A8750205594}"/>
              </a:ext>
            </a:extLst>
          </p:cNvPr>
          <p:cNvPicPr>
            <a:picLocks noChangeAspect="1"/>
          </p:cNvPicPr>
          <p:nvPr/>
        </p:nvPicPr>
        <p:blipFill>
          <a:blip r:embed="rId2"/>
          <a:stretch>
            <a:fillRect/>
          </a:stretch>
        </p:blipFill>
        <p:spPr>
          <a:xfrm>
            <a:off x="55660" y="1371601"/>
            <a:ext cx="5931673" cy="4176814"/>
          </a:xfrm>
          <a:prstGeom prst="rect">
            <a:avLst/>
          </a:prstGeom>
          <a:noFill/>
          <a:ln>
            <a:solidFill>
              <a:srgbClr val="0070C0"/>
            </a:solidFill>
          </a:ln>
        </p:spPr>
      </p:pic>
    </p:spTree>
    <p:extLst>
      <p:ext uri="{BB962C8B-B14F-4D97-AF65-F5344CB8AC3E}">
        <p14:creationId xmlns:p14="http://schemas.microsoft.com/office/powerpoint/2010/main" val="36567727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Part 2: Activity a</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302150" y="1371601"/>
            <a:ext cx="8778240" cy="5257800"/>
          </a:xfrm>
          <a:ln>
            <a:solidFill>
              <a:srgbClr val="0070C0"/>
            </a:solidFill>
          </a:ln>
        </p:spPr>
        <p:txBody>
          <a:bodyPr>
            <a:normAutofit/>
          </a:bodyPr>
          <a:lstStyle/>
          <a:p>
            <a:pPr marL="0" indent="0">
              <a:buNone/>
            </a:pPr>
            <a:r>
              <a:rPr lang="en-US" sz="1400" b="1" dirty="0"/>
              <a:t>Results of the IRIS dataset with 100 iterations and different values of seed</a:t>
            </a:r>
          </a:p>
          <a:p>
            <a:pPr marL="0" indent="0">
              <a:buNone/>
            </a:pPr>
            <a:r>
              <a:rPr lang="en-US" sz="1400" b="1" dirty="0"/>
              <a:t>&gt;100 different seeds</a:t>
            </a:r>
          </a:p>
          <a:p>
            <a:r>
              <a:rPr lang="en-US" sz="1400" dirty="0"/>
              <a:t>Accuracy NB: 0.78</a:t>
            </a:r>
          </a:p>
          <a:p>
            <a:r>
              <a:rPr lang="en-US" sz="1400" dirty="0"/>
              <a:t>Sensitivity NB: 0.98</a:t>
            </a:r>
          </a:p>
          <a:p>
            <a:r>
              <a:rPr lang="en-US" sz="1400" dirty="0"/>
              <a:t>Specificity NB: 0.73 </a:t>
            </a:r>
          </a:p>
          <a:p>
            <a:pPr marL="0" indent="0">
              <a:buNone/>
            </a:pPr>
            <a:endParaRPr lang="en-US" sz="1400" b="1" dirty="0"/>
          </a:p>
          <a:p>
            <a:pPr marL="0" indent="0">
              <a:buNone/>
            </a:pPr>
            <a:r>
              <a:rPr lang="en-US" sz="1400" b="1" dirty="0"/>
              <a:t>&gt;90 different of K</a:t>
            </a:r>
          </a:p>
          <a:p>
            <a:r>
              <a:rPr lang="en-US" sz="1400" dirty="0"/>
              <a:t>Accuracy KNN: 0.78</a:t>
            </a:r>
          </a:p>
          <a:p>
            <a:r>
              <a:rPr lang="en-US" sz="1400" dirty="0"/>
              <a:t>Sensitivity KNN: 0.66</a:t>
            </a:r>
          </a:p>
          <a:p>
            <a:r>
              <a:rPr lang="en-US" sz="1400" dirty="0"/>
              <a:t>Specificity NB: 0.99 </a:t>
            </a:r>
          </a:p>
          <a:p>
            <a:pPr marL="0" indent="0">
              <a:buNone/>
            </a:pPr>
            <a:r>
              <a:rPr lang="en-US" sz="1400" b="1" dirty="0"/>
              <a:t>Conclusion: It seems that the results of NB are better. Because I think KNN is overfitting specially when it comes to specificity </a:t>
            </a:r>
          </a:p>
          <a:p>
            <a:pPr marL="0" indent="0">
              <a:buNone/>
            </a:pPr>
            <a:endParaRPr lang="en-US" sz="1200" dirty="0"/>
          </a:p>
        </p:txBody>
      </p:sp>
    </p:spTree>
    <p:extLst>
      <p:ext uri="{BB962C8B-B14F-4D97-AF65-F5344CB8AC3E}">
        <p14:creationId xmlns:p14="http://schemas.microsoft.com/office/powerpoint/2010/main" val="22830554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Part 2: Activity a</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5923722" y="1371601"/>
            <a:ext cx="3156668" cy="5257800"/>
          </a:xfrm>
          <a:ln>
            <a:solidFill>
              <a:srgbClr val="0070C0"/>
            </a:solidFill>
          </a:ln>
        </p:spPr>
        <p:txBody>
          <a:bodyPr>
            <a:normAutofit/>
          </a:bodyPr>
          <a:lstStyle/>
          <a:p>
            <a:pPr marL="0" indent="0">
              <a:buNone/>
            </a:pPr>
            <a:r>
              <a:rPr lang="en-US" sz="1400" b="1" dirty="0"/>
              <a:t>Source code</a:t>
            </a:r>
          </a:p>
          <a:p>
            <a:r>
              <a:rPr lang="en-US" sz="1200" dirty="0"/>
              <a:t>We create a data frame for storing the accumulated results</a:t>
            </a:r>
          </a:p>
          <a:p>
            <a:r>
              <a:rPr lang="en-US" sz="1200" dirty="0"/>
              <a:t>We create the training and testing data </a:t>
            </a:r>
          </a:p>
          <a:p>
            <a:r>
              <a:rPr lang="en-US" sz="1200" dirty="0"/>
              <a:t>We run the model</a:t>
            </a:r>
          </a:p>
          <a:p>
            <a:r>
              <a:rPr lang="en-US" sz="1200" dirty="0"/>
              <a:t>We calculate the mean of the results</a:t>
            </a:r>
          </a:p>
        </p:txBody>
      </p:sp>
      <p:pic>
        <p:nvPicPr>
          <p:cNvPr id="5" name="Picture 4">
            <a:extLst>
              <a:ext uri="{FF2B5EF4-FFF2-40B4-BE49-F238E27FC236}">
                <a16:creationId xmlns:a16="http://schemas.microsoft.com/office/drawing/2014/main" id="{D3F67EBD-4297-4DDF-F477-A15A21F1E6E5}"/>
              </a:ext>
            </a:extLst>
          </p:cNvPr>
          <p:cNvPicPr>
            <a:picLocks noChangeAspect="1"/>
          </p:cNvPicPr>
          <p:nvPr/>
        </p:nvPicPr>
        <p:blipFill>
          <a:blip r:embed="rId2"/>
          <a:stretch>
            <a:fillRect/>
          </a:stretch>
        </p:blipFill>
        <p:spPr>
          <a:xfrm>
            <a:off x="234564" y="1490327"/>
            <a:ext cx="5454595" cy="3018605"/>
          </a:xfrm>
          <a:prstGeom prst="rect">
            <a:avLst/>
          </a:prstGeom>
          <a:ln>
            <a:solidFill>
              <a:srgbClr val="0070C0"/>
            </a:solidFill>
          </a:ln>
        </p:spPr>
      </p:pic>
      <p:cxnSp>
        <p:nvCxnSpPr>
          <p:cNvPr id="7" name="Connector: Elbow 6">
            <a:extLst>
              <a:ext uri="{FF2B5EF4-FFF2-40B4-BE49-F238E27FC236}">
                <a16:creationId xmlns:a16="http://schemas.microsoft.com/office/drawing/2014/main" id="{AEC2F32D-0D97-479E-60D0-5F3F85929E3C}"/>
              </a:ext>
            </a:extLst>
          </p:cNvPr>
          <p:cNvCxnSpPr/>
          <p:nvPr/>
        </p:nvCxnSpPr>
        <p:spPr>
          <a:xfrm rot="10800000">
            <a:off x="3562185" y="1701580"/>
            <a:ext cx="2806811" cy="1908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1B5C51F4-4892-20AD-2175-3305694BC253}"/>
              </a:ext>
            </a:extLst>
          </p:cNvPr>
          <p:cNvCxnSpPr/>
          <p:nvPr/>
        </p:nvCxnSpPr>
        <p:spPr>
          <a:xfrm rot="10800000" flipV="1">
            <a:off x="2449002" y="2464903"/>
            <a:ext cx="3919994" cy="1510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57EFF7FB-DD51-E0D5-43A6-6582D7ACD385}"/>
              </a:ext>
            </a:extLst>
          </p:cNvPr>
          <p:cNvCxnSpPr/>
          <p:nvPr/>
        </p:nvCxnSpPr>
        <p:spPr>
          <a:xfrm rot="10800000" flipV="1">
            <a:off x="2961861" y="2902225"/>
            <a:ext cx="3089082" cy="22290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EE54D364-E96E-044C-CC18-F93FCD3A4243}"/>
              </a:ext>
            </a:extLst>
          </p:cNvPr>
          <p:cNvCxnSpPr/>
          <p:nvPr/>
        </p:nvCxnSpPr>
        <p:spPr>
          <a:xfrm rot="10800000" flipV="1">
            <a:off x="2449003" y="3266856"/>
            <a:ext cx="3601941" cy="116997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1634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For Live Session: Part 1 (3-5 hours)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0" y="2068741"/>
            <a:ext cx="9144000" cy="3666881"/>
          </a:xfrm>
        </p:spPr>
        <p:txBody>
          <a:bodyPr/>
          <a:lstStyle/>
          <a:p>
            <a:r>
              <a:rPr lang="en-US" sz="1800" dirty="0"/>
              <a:t>6.Now add Sex to the model so that it has Age, </a:t>
            </a:r>
            <a:r>
              <a:rPr lang="en-US" sz="1800" dirty="0" err="1"/>
              <a:t>Pclass</a:t>
            </a:r>
            <a:r>
              <a:rPr lang="en-US" sz="1800" dirty="0"/>
              <a:t> and Sex in the NB model.  Use the </a:t>
            </a:r>
            <a:r>
              <a:rPr lang="en-US" sz="1800" dirty="0" err="1"/>
              <a:t>trainTitanic</a:t>
            </a:r>
            <a:r>
              <a:rPr lang="en-US" sz="1800" dirty="0"/>
              <a:t>(</a:t>
            </a:r>
            <a:r>
              <a:rPr lang="en-US" sz="1800" dirty="0" err="1"/>
              <a:t>set.seed</a:t>
            </a:r>
            <a:r>
              <a:rPr lang="en-US" sz="1800" dirty="0"/>
              <a:t>(4)) </a:t>
            </a:r>
            <a:r>
              <a:rPr lang="en-US" sz="1800" dirty="0" err="1"/>
              <a:t>dataframe</a:t>
            </a:r>
            <a:r>
              <a:rPr lang="en-US" sz="1800" dirty="0"/>
              <a:t> to train the model and create a confusion matrix using the </a:t>
            </a:r>
            <a:r>
              <a:rPr lang="en-US" sz="1800" dirty="0" err="1"/>
              <a:t>testTitanic</a:t>
            </a:r>
            <a:r>
              <a:rPr lang="en-US" sz="1800" dirty="0"/>
              <a:t> </a:t>
            </a:r>
            <a:r>
              <a:rPr lang="en-US" sz="1800" dirty="0" err="1"/>
              <a:t>dataframe</a:t>
            </a:r>
            <a:r>
              <a:rPr lang="en-US" sz="1800" dirty="0"/>
              <a:t>.  In addition, find the Accuracy, Sensitivity and Specificity. (1 slide)</a:t>
            </a:r>
          </a:p>
          <a:p>
            <a:r>
              <a:rPr lang="en-US" sz="1800" dirty="0"/>
              <a:t>7.Again write a loop to get a stable estimate of the accuracy, sensitivity and specificity of this model (using 100 unique seeds).  (1 slide)</a:t>
            </a:r>
          </a:p>
          <a:p>
            <a:r>
              <a:rPr lang="en-US" sz="1800" b="1" dirty="0"/>
              <a:t>8.BONUS:</a:t>
            </a:r>
            <a:r>
              <a:rPr lang="en-US" sz="1800" dirty="0"/>
              <a:t> Using the Male and Female KNN from the bonus of Unit 6, combine the two confusion matrices from the Male and Female KNN models to make one confusion matrix and find the accuracy, sensitivity and specificity based on that model.  Compare this with the performance of your NB model.  Do you prefer one over the other?  </a:t>
            </a:r>
          </a:p>
          <a:p>
            <a:endParaRPr lang="en-US" sz="1400" dirty="0"/>
          </a:p>
          <a:p>
            <a:pPr marL="0" indent="0">
              <a:buNone/>
            </a:pPr>
            <a:endParaRPr lang="en-US" sz="2000" dirty="0"/>
          </a:p>
        </p:txBody>
      </p:sp>
      <p:pic>
        <p:nvPicPr>
          <p:cNvPr id="4" name="Picture 3">
            <a:extLst>
              <a:ext uri="{FF2B5EF4-FFF2-40B4-BE49-F238E27FC236}">
                <a16:creationId xmlns:a16="http://schemas.microsoft.com/office/drawing/2014/main" id="{01B373B8-5FD6-FB42-AF5A-0BA769191C3E}"/>
              </a:ext>
            </a:extLst>
          </p:cNvPr>
          <p:cNvPicPr>
            <a:picLocks noChangeAspect="1"/>
          </p:cNvPicPr>
          <p:nvPr/>
        </p:nvPicPr>
        <p:blipFill>
          <a:blip r:embed="rId2"/>
          <a:stretch>
            <a:fillRect/>
          </a:stretch>
        </p:blipFill>
        <p:spPr>
          <a:xfrm>
            <a:off x="3309631" y="1371600"/>
            <a:ext cx="2524737" cy="733055"/>
          </a:xfrm>
          <a:prstGeom prst="rect">
            <a:avLst/>
          </a:prstGeom>
        </p:spPr>
      </p:pic>
    </p:spTree>
    <p:extLst>
      <p:ext uri="{BB962C8B-B14F-4D97-AF65-F5344CB8AC3E}">
        <p14:creationId xmlns:p14="http://schemas.microsoft.com/office/powerpoint/2010/main" val="20013677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sz="4000" dirty="0"/>
              <a:t>For Live Session: BONUS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57143" y="4348264"/>
            <a:ext cx="9029700" cy="2135086"/>
          </a:xfrm>
        </p:spPr>
        <p:txBody>
          <a:bodyPr/>
          <a:lstStyle/>
          <a:p>
            <a:pPr marL="0" indent="0">
              <a:buNone/>
            </a:pPr>
            <a:r>
              <a:rPr lang="en-US" sz="2000" dirty="0"/>
              <a:t>Use the NYT News/Other Classifier code to analyze stories about Trump last month (search term “Trump”). We would like to build a classifier that will classify between news stories and other and we would like to compare two models: one that uses the headline and one that uses the snippet.  Compare these two models based on sensitivity and specificity and provide at least one plot to help you visualize the results.  </a:t>
            </a:r>
          </a:p>
          <a:p>
            <a:pPr marL="0" indent="0">
              <a:buNone/>
            </a:pPr>
            <a:endParaRPr lang="en-US" sz="2000" dirty="0"/>
          </a:p>
          <a:p>
            <a:pPr marL="0" indent="0">
              <a:buNone/>
            </a:pPr>
            <a:endParaRPr lang="en-US" sz="2000" dirty="0"/>
          </a:p>
        </p:txBody>
      </p:sp>
      <p:pic>
        <p:nvPicPr>
          <p:cNvPr id="5" name="Picture 4">
            <a:extLst>
              <a:ext uri="{FF2B5EF4-FFF2-40B4-BE49-F238E27FC236}">
                <a16:creationId xmlns:a16="http://schemas.microsoft.com/office/drawing/2014/main" id="{A28CE966-4176-774D-B908-01FE76C50F4A}"/>
              </a:ext>
            </a:extLst>
          </p:cNvPr>
          <p:cNvPicPr>
            <a:picLocks noChangeAspect="1"/>
          </p:cNvPicPr>
          <p:nvPr/>
        </p:nvPicPr>
        <p:blipFill>
          <a:blip r:embed="rId2"/>
          <a:stretch>
            <a:fillRect/>
          </a:stretch>
        </p:blipFill>
        <p:spPr>
          <a:xfrm>
            <a:off x="1978085" y="1548387"/>
            <a:ext cx="5187815" cy="2593908"/>
          </a:xfrm>
          <a:prstGeom prst="rect">
            <a:avLst/>
          </a:prstGeom>
        </p:spPr>
      </p:pic>
    </p:spTree>
    <p:extLst>
      <p:ext uri="{BB962C8B-B14F-4D97-AF65-F5344CB8AC3E}">
        <p14:creationId xmlns:p14="http://schemas.microsoft.com/office/powerpoint/2010/main" val="5811512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Bonus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5923722" y="1371601"/>
            <a:ext cx="3156668" cy="5257800"/>
          </a:xfrm>
          <a:ln>
            <a:solidFill>
              <a:srgbClr val="0070C0"/>
            </a:solidFill>
          </a:ln>
        </p:spPr>
        <p:txBody>
          <a:bodyPr>
            <a:normAutofit/>
          </a:bodyPr>
          <a:lstStyle/>
          <a:p>
            <a:pPr marL="0" indent="0">
              <a:buNone/>
            </a:pPr>
            <a:r>
              <a:rPr lang="en-US" b="1" dirty="0"/>
              <a:t>Understanding the JSON Structure</a:t>
            </a:r>
          </a:p>
          <a:p>
            <a:r>
              <a:rPr lang="en-US" sz="1800" dirty="0"/>
              <a:t>Use the website:</a:t>
            </a:r>
          </a:p>
          <a:p>
            <a:pPr lvl="1"/>
            <a:r>
              <a:rPr lang="en-US" sz="1200" dirty="0">
                <a:hlinkClick r:id="rId2"/>
              </a:rPr>
              <a:t>https://jsonformatter.curiousconcept.com/#</a:t>
            </a:r>
            <a:endParaRPr lang="en-US" sz="1200" dirty="0"/>
          </a:p>
          <a:p>
            <a:pPr lvl="1"/>
            <a:r>
              <a:rPr lang="en-US" sz="1200" dirty="0"/>
              <a:t>Response: </a:t>
            </a:r>
            <a:r>
              <a:rPr lang="en-US" sz="1200" dirty="0">
                <a:sym typeface="Wingdings" panose="05000000000000000000" pitchFamily="2" charset="2"/>
              </a:rPr>
              <a:t>Response of Webserver</a:t>
            </a:r>
            <a:endParaRPr lang="en-US" sz="1200" dirty="0"/>
          </a:p>
          <a:p>
            <a:pPr lvl="1"/>
            <a:r>
              <a:rPr lang="en-US" sz="1200" dirty="0"/>
              <a:t>Docs: Array of documents</a:t>
            </a:r>
          </a:p>
          <a:p>
            <a:pPr lvl="1"/>
            <a:r>
              <a:rPr lang="en-US" sz="1200" dirty="0"/>
              <a:t>Meta: Information about the response. We will use the number of hits to determine the number of returned pages</a:t>
            </a:r>
          </a:p>
          <a:p>
            <a:r>
              <a:rPr lang="en-US" sz="1800" dirty="0"/>
              <a:t>Structure of a document</a:t>
            </a:r>
          </a:p>
          <a:p>
            <a:pPr lvl="1"/>
            <a:r>
              <a:rPr lang="en-US" sz="1200" dirty="0"/>
              <a:t>Snipped</a:t>
            </a:r>
          </a:p>
          <a:p>
            <a:pPr lvl="1"/>
            <a:r>
              <a:rPr lang="en-US" sz="1200" dirty="0"/>
              <a:t>Headlines</a:t>
            </a:r>
          </a:p>
        </p:txBody>
      </p:sp>
      <p:pic>
        <p:nvPicPr>
          <p:cNvPr id="6" name="Picture 5">
            <a:extLst>
              <a:ext uri="{FF2B5EF4-FFF2-40B4-BE49-F238E27FC236}">
                <a16:creationId xmlns:a16="http://schemas.microsoft.com/office/drawing/2014/main" id="{4487453D-CBEF-E6F4-8145-944B73302A55}"/>
              </a:ext>
            </a:extLst>
          </p:cNvPr>
          <p:cNvPicPr>
            <a:picLocks noChangeAspect="1"/>
          </p:cNvPicPr>
          <p:nvPr/>
        </p:nvPicPr>
        <p:blipFill>
          <a:blip r:embed="rId3"/>
          <a:stretch>
            <a:fillRect/>
          </a:stretch>
        </p:blipFill>
        <p:spPr>
          <a:xfrm>
            <a:off x="151986" y="1805714"/>
            <a:ext cx="5619750" cy="1911926"/>
          </a:xfrm>
          <a:prstGeom prst="rect">
            <a:avLst/>
          </a:prstGeom>
        </p:spPr>
      </p:pic>
      <p:sp>
        <p:nvSpPr>
          <p:cNvPr id="8" name="TextBox 7">
            <a:extLst>
              <a:ext uri="{FF2B5EF4-FFF2-40B4-BE49-F238E27FC236}">
                <a16:creationId xmlns:a16="http://schemas.microsoft.com/office/drawing/2014/main" id="{4AD389A2-F68C-0BAF-17B6-D7087E98CE68}"/>
              </a:ext>
            </a:extLst>
          </p:cNvPr>
          <p:cNvSpPr txBox="1"/>
          <p:nvPr/>
        </p:nvSpPr>
        <p:spPr>
          <a:xfrm>
            <a:off x="63610" y="1403991"/>
            <a:ext cx="1648239" cy="369332"/>
          </a:xfrm>
          <a:prstGeom prst="rect">
            <a:avLst/>
          </a:prstGeom>
          <a:noFill/>
        </p:spPr>
        <p:txBody>
          <a:bodyPr wrap="square" rtlCol="0">
            <a:spAutoFit/>
          </a:bodyPr>
          <a:lstStyle/>
          <a:p>
            <a:r>
              <a:rPr lang="en-US" dirty="0"/>
              <a:t>Hierarchy 1</a:t>
            </a:r>
          </a:p>
        </p:txBody>
      </p:sp>
      <p:pic>
        <p:nvPicPr>
          <p:cNvPr id="12" name="Picture 11">
            <a:extLst>
              <a:ext uri="{FF2B5EF4-FFF2-40B4-BE49-F238E27FC236}">
                <a16:creationId xmlns:a16="http://schemas.microsoft.com/office/drawing/2014/main" id="{51C4644C-CDE0-AC74-5CED-DCFB88721E6C}"/>
              </a:ext>
            </a:extLst>
          </p:cNvPr>
          <p:cNvPicPr>
            <a:picLocks noChangeAspect="1"/>
          </p:cNvPicPr>
          <p:nvPr/>
        </p:nvPicPr>
        <p:blipFill>
          <a:blip r:embed="rId4"/>
          <a:stretch>
            <a:fillRect/>
          </a:stretch>
        </p:blipFill>
        <p:spPr>
          <a:xfrm>
            <a:off x="151986" y="4051016"/>
            <a:ext cx="5619750" cy="2466772"/>
          </a:xfrm>
          <a:prstGeom prst="rect">
            <a:avLst/>
          </a:prstGeom>
        </p:spPr>
      </p:pic>
      <p:cxnSp>
        <p:nvCxnSpPr>
          <p:cNvPr id="17" name="Connector: Elbow 16">
            <a:extLst>
              <a:ext uri="{FF2B5EF4-FFF2-40B4-BE49-F238E27FC236}">
                <a16:creationId xmlns:a16="http://schemas.microsoft.com/office/drawing/2014/main" id="{AAADC249-5453-EDA5-F36E-4E6CC84BC5BF}"/>
              </a:ext>
            </a:extLst>
          </p:cNvPr>
          <p:cNvCxnSpPr>
            <a:cxnSpLocks/>
          </p:cNvCxnSpPr>
          <p:nvPr/>
        </p:nvCxnSpPr>
        <p:spPr>
          <a:xfrm rot="10800000">
            <a:off x="1247777" y="5295901"/>
            <a:ext cx="5057774" cy="77762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AF05FFD3-F43C-9F9E-7C42-5A2D57398E20}"/>
              </a:ext>
            </a:extLst>
          </p:cNvPr>
          <p:cNvCxnSpPr/>
          <p:nvPr/>
        </p:nvCxnSpPr>
        <p:spPr>
          <a:xfrm rot="10800000">
            <a:off x="1428752" y="2352676"/>
            <a:ext cx="5048248" cy="77152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2AEB9B40-D847-C898-7A6F-C5BA198FB6F0}"/>
              </a:ext>
            </a:extLst>
          </p:cNvPr>
          <p:cNvCxnSpPr/>
          <p:nvPr/>
        </p:nvCxnSpPr>
        <p:spPr>
          <a:xfrm rot="10800000">
            <a:off x="1428752" y="2533651"/>
            <a:ext cx="5048248" cy="10953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A0914B7B-1746-E700-5F06-BA7DF61A6E41}"/>
              </a:ext>
            </a:extLst>
          </p:cNvPr>
          <p:cNvCxnSpPr/>
          <p:nvPr/>
        </p:nvCxnSpPr>
        <p:spPr>
          <a:xfrm rot="10800000">
            <a:off x="1524001" y="2952750"/>
            <a:ext cx="5457825" cy="10096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14C9A2B-85EA-DDA0-BAAC-8DB59B1D3DC5}"/>
              </a:ext>
            </a:extLst>
          </p:cNvPr>
          <p:cNvCxnSpPr/>
          <p:nvPr/>
        </p:nvCxnSpPr>
        <p:spPr>
          <a:xfrm rot="10800000">
            <a:off x="1428752" y="4562475"/>
            <a:ext cx="5048248" cy="11049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239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Bonus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5923722" y="1371601"/>
            <a:ext cx="3156668" cy="5257800"/>
          </a:xfrm>
          <a:ln>
            <a:solidFill>
              <a:srgbClr val="0070C0"/>
            </a:solidFill>
          </a:ln>
        </p:spPr>
        <p:txBody>
          <a:bodyPr>
            <a:normAutofit/>
          </a:bodyPr>
          <a:lstStyle/>
          <a:p>
            <a:pPr marL="0" indent="0">
              <a:buNone/>
            </a:pPr>
            <a:r>
              <a:rPr lang="en-US" b="1" dirty="0"/>
              <a:t>Understanding the JSON Structure</a:t>
            </a:r>
          </a:p>
          <a:p>
            <a:r>
              <a:rPr lang="en-US" sz="1800" dirty="0"/>
              <a:t>Use the website:</a:t>
            </a:r>
          </a:p>
          <a:p>
            <a:pPr lvl="1"/>
            <a:r>
              <a:rPr lang="en-US" sz="1200" dirty="0">
                <a:hlinkClick r:id="rId2"/>
              </a:rPr>
              <a:t>https://jsonformatter.curiousconcept.com/#</a:t>
            </a:r>
            <a:endParaRPr lang="en-US" sz="1200" dirty="0"/>
          </a:p>
          <a:p>
            <a:r>
              <a:rPr lang="en-US" sz="1800" dirty="0"/>
              <a:t>Structure of a document</a:t>
            </a:r>
          </a:p>
          <a:p>
            <a:pPr lvl="1"/>
            <a:r>
              <a:rPr lang="en-US" sz="1200" dirty="0"/>
              <a:t>Snipped</a:t>
            </a:r>
          </a:p>
          <a:p>
            <a:pPr lvl="1"/>
            <a:r>
              <a:rPr lang="en-US" sz="1200" dirty="0"/>
              <a:t>Headlines</a:t>
            </a:r>
          </a:p>
        </p:txBody>
      </p:sp>
      <p:pic>
        <p:nvPicPr>
          <p:cNvPr id="6" name="Picture 5">
            <a:extLst>
              <a:ext uri="{FF2B5EF4-FFF2-40B4-BE49-F238E27FC236}">
                <a16:creationId xmlns:a16="http://schemas.microsoft.com/office/drawing/2014/main" id="{4487453D-CBEF-E6F4-8145-944B73302A55}"/>
              </a:ext>
            </a:extLst>
          </p:cNvPr>
          <p:cNvPicPr>
            <a:picLocks noChangeAspect="1"/>
          </p:cNvPicPr>
          <p:nvPr/>
        </p:nvPicPr>
        <p:blipFill>
          <a:blip r:embed="rId3"/>
          <a:stretch>
            <a:fillRect/>
          </a:stretch>
        </p:blipFill>
        <p:spPr>
          <a:xfrm>
            <a:off x="151986" y="1805714"/>
            <a:ext cx="5619750" cy="1911926"/>
          </a:xfrm>
          <a:prstGeom prst="rect">
            <a:avLst/>
          </a:prstGeom>
        </p:spPr>
      </p:pic>
      <p:sp>
        <p:nvSpPr>
          <p:cNvPr id="8" name="TextBox 7">
            <a:extLst>
              <a:ext uri="{FF2B5EF4-FFF2-40B4-BE49-F238E27FC236}">
                <a16:creationId xmlns:a16="http://schemas.microsoft.com/office/drawing/2014/main" id="{4AD389A2-F68C-0BAF-17B6-D7087E98CE68}"/>
              </a:ext>
            </a:extLst>
          </p:cNvPr>
          <p:cNvSpPr txBox="1"/>
          <p:nvPr/>
        </p:nvSpPr>
        <p:spPr>
          <a:xfrm>
            <a:off x="63610" y="1403991"/>
            <a:ext cx="1648239" cy="369332"/>
          </a:xfrm>
          <a:prstGeom prst="rect">
            <a:avLst/>
          </a:prstGeom>
          <a:noFill/>
        </p:spPr>
        <p:txBody>
          <a:bodyPr wrap="square" rtlCol="0">
            <a:spAutoFit/>
          </a:bodyPr>
          <a:lstStyle/>
          <a:p>
            <a:r>
              <a:rPr lang="en-US" dirty="0"/>
              <a:t>Hierarchy 1</a:t>
            </a:r>
          </a:p>
        </p:txBody>
      </p:sp>
      <p:pic>
        <p:nvPicPr>
          <p:cNvPr id="12" name="Picture 11">
            <a:extLst>
              <a:ext uri="{FF2B5EF4-FFF2-40B4-BE49-F238E27FC236}">
                <a16:creationId xmlns:a16="http://schemas.microsoft.com/office/drawing/2014/main" id="{51C4644C-CDE0-AC74-5CED-DCFB88721E6C}"/>
              </a:ext>
            </a:extLst>
          </p:cNvPr>
          <p:cNvPicPr>
            <a:picLocks noChangeAspect="1"/>
          </p:cNvPicPr>
          <p:nvPr/>
        </p:nvPicPr>
        <p:blipFill>
          <a:blip r:embed="rId4"/>
          <a:stretch>
            <a:fillRect/>
          </a:stretch>
        </p:blipFill>
        <p:spPr>
          <a:xfrm>
            <a:off x="151986" y="4051016"/>
            <a:ext cx="5619750" cy="2466772"/>
          </a:xfrm>
          <a:prstGeom prst="rect">
            <a:avLst/>
          </a:prstGeom>
        </p:spPr>
      </p:pic>
      <p:cxnSp>
        <p:nvCxnSpPr>
          <p:cNvPr id="15" name="Connector: Elbow 14">
            <a:extLst>
              <a:ext uri="{FF2B5EF4-FFF2-40B4-BE49-F238E27FC236}">
                <a16:creationId xmlns:a16="http://schemas.microsoft.com/office/drawing/2014/main" id="{5ACC24F8-6BB5-D2DF-C636-4B967695D7B3}"/>
              </a:ext>
            </a:extLst>
          </p:cNvPr>
          <p:cNvCxnSpPr>
            <a:cxnSpLocks/>
          </p:cNvCxnSpPr>
          <p:nvPr/>
        </p:nvCxnSpPr>
        <p:spPr>
          <a:xfrm rot="10800000" flipV="1">
            <a:off x="1428753" y="3818378"/>
            <a:ext cx="4876799" cy="79172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AAADC249-5453-EDA5-F36E-4E6CC84BC5BF}"/>
              </a:ext>
            </a:extLst>
          </p:cNvPr>
          <p:cNvCxnSpPr>
            <a:cxnSpLocks/>
          </p:cNvCxnSpPr>
          <p:nvPr/>
        </p:nvCxnSpPr>
        <p:spPr>
          <a:xfrm rot="10800000" flipV="1">
            <a:off x="1247777" y="4151754"/>
            <a:ext cx="5057774" cy="114414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6121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Bonus using 10 pages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2543175" y="1371601"/>
            <a:ext cx="6537215" cy="5257800"/>
          </a:xfrm>
          <a:ln>
            <a:solidFill>
              <a:srgbClr val="0070C0"/>
            </a:solidFill>
          </a:ln>
        </p:spPr>
        <p:txBody>
          <a:bodyPr>
            <a:normAutofit/>
          </a:bodyPr>
          <a:lstStyle/>
          <a:p>
            <a:pPr marL="0" indent="0">
              <a:buNone/>
            </a:pPr>
            <a:r>
              <a:rPr lang="en-US" b="1" dirty="0"/>
              <a:t>Source Code</a:t>
            </a:r>
          </a:p>
          <a:p>
            <a:pPr marL="0" indent="0">
              <a:buNone/>
            </a:pPr>
            <a:endParaRPr lang="en-US" sz="1200" b="1" dirty="0"/>
          </a:p>
          <a:p>
            <a:r>
              <a:rPr lang="en-US" sz="1200" dirty="0"/>
              <a:t>We used the same source code that we saw in the example we  change the following lines of code</a:t>
            </a:r>
          </a:p>
        </p:txBody>
      </p:sp>
      <p:sp>
        <p:nvSpPr>
          <p:cNvPr id="8" name="TextBox 7">
            <a:extLst>
              <a:ext uri="{FF2B5EF4-FFF2-40B4-BE49-F238E27FC236}">
                <a16:creationId xmlns:a16="http://schemas.microsoft.com/office/drawing/2014/main" id="{4AD389A2-F68C-0BAF-17B6-D7087E98CE68}"/>
              </a:ext>
            </a:extLst>
          </p:cNvPr>
          <p:cNvSpPr txBox="1"/>
          <p:nvPr/>
        </p:nvSpPr>
        <p:spPr>
          <a:xfrm>
            <a:off x="63610" y="1403991"/>
            <a:ext cx="3432065" cy="369332"/>
          </a:xfrm>
          <a:prstGeom prst="rect">
            <a:avLst/>
          </a:prstGeom>
          <a:noFill/>
        </p:spPr>
        <p:txBody>
          <a:bodyPr wrap="square" rtlCol="0">
            <a:spAutoFit/>
          </a:bodyPr>
          <a:lstStyle/>
          <a:p>
            <a:r>
              <a:rPr lang="en-US" dirty="0"/>
              <a:t>Results with headlines</a:t>
            </a:r>
          </a:p>
        </p:txBody>
      </p:sp>
      <p:sp>
        <p:nvSpPr>
          <p:cNvPr id="4" name="TextBox 3">
            <a:extLst>
              <a:ext uri="{FF2B5EF4-FFF2-40B4-BE49-F238E27FC236}">
                <a16:creationId xmlns:a16="http://schemas.microsoft.com/office/drawing/2014/main" id="{52047327-966E-C2B2-E940-3AB6E29EDBD6}"/>
              </a:ext>
            </a:extLst>
          </p:cNvPr>
          <p:cNvSpPr txBox="1"/>
          <p:nvPr/>
        </p:nvSpPr>
        <p:spPr>
          <a:xfrm>
            <a:off x="38679" y="3971029"/>
            <a:ext cx="3432065" cy="369332"/>
          </a:xfrm>
          <a:prstGeom prst="rect">
            <a:avLst/>
          </a:prstGeom>
          <a:noFill/>
        </p:spPr>
        <p:txBody>
          <a:bodyPr wrap="square" rtlCol="0">
            <a:spAutoFit/>
          </a:bodyPr>
          <a:lstStyle/>
          <a:p>
            <a:r>
              <a:rPr lang="en-US" dirty="0"/>
              <a:t>Results with Snippet</a:t>
            </a:r>
          </a:p>
        </p:txBody>
      </p:sp>
      <p:pic>
        <p:nvPicPr>
          <p:cNvPr id="7" name="Picture 6">
            <a:extLst>
              <a:ext uri="{FF2B5EF4-FFF2-40B4-BE49-F238E27FC236}">
                <a16:creationId xmlns:a16="http://schemas.microsoft.com/office/drawing/2014/main" id="{B57E1C9B-A9AE-F6EA-D257-4887830172EE}"/>
              </a:ext>
            </a:extLst>
          </p:cNvPr>
          <p:cNvPicPr>
            <a:picLocks noChangeAspect="1"/>
          </p:cNvPicPr>
          <p:nvPr/>
        </p:nvPicPr>
        <p:blipFill>
          <a:blip r:embed="rId2"/>
          <a:stretch>
            <a:fillRect/>
          </a:stretch>
        </p:blipFill>
        <p:spPr>
          <a:xfrm>
            <a:off x="133350" y="4372752"/>
            <a:ext cx="2305050" cy="2350532"/>
          </a:xfrm>
          <a:prstGeom prst="rect">
            <a:avLst/>
          </a:prstGeom>
        </p:spPr>
      </p:pic>
      <p:pic>
        <p:nvPicPr>
          <p:cNvPr id="10" name="Picture 9">
            <a:extLst>
              <a:ext uri="{FF2B5EF4-FFF2-40B4-BE49-F238E27FC236}">
                <a16:creationId xmlns:a16="http://schemas.microsoft.com/office/drawing/2014/main" id="{E333CDD6-07BF-B526-4B0F-F0E086E73CD0}"/>
              </a:ext>
            </a:extLst>
          </p:cNvPr>
          <p:cNvPicPr>
            <a:picLocks noChangeAspect="1"/>
          </p:cNvPicPr>
          <p:nvPr/>
        </p:nvPicPr>
        <p:blipFill>
          <a:blip r:embed="rId3"/>
          <a:stretch>
            <a:fillRect/>
          </a:stretch>
        </p:blipFill>
        <p:spPr>
          <a:xfrm>
            <a:off x="133350" y="1811097"/>
            <a:ext cx="2305050" cy="2134650"/>
          </a:xfrm>
          <a:prstGeom prst="rect">
            <a:avLst/>
          </a:prstGeom>
        </p:spPr>
      </p:pic>
      <p:pic>
        <p:nvPicPr>
          <p:cNvPr id="13" name="Picture 12">
            <a:extLst>
              <a:ext uri="{FF2B5EF4-FFF2-40B4-BE49-F238E27FC236}">
                <a16:creationId xmlns:a16="http://schemas.microsoft.com/office/drawing/2014/main" id="{D0EA5FBD-6BA3-31E8-6DE1-9B36EB4CBE88}"/>
              </a:ext>
            </a:extLst>
          </p:cNvPr>
          <p:cNvPicPr>
            <a:picLocks noChangeAspect="1"/>
          </p:cNvPicPr>
          <p:nvPr/>
        </p:nvPicPr>
        <p:blipFill>
          <a:blip r:embed="rId4"/>
          <a:stretch>
            <a:fillRect/>
          </a:stretch>
        </p:blipFill>
        <p:spPr>
          <a:xfrm>
            <a:off x="2990850" y="2784384"/>
            <a:ext cx="5083451" cy="644616"/>
          </a:xfrm>
          <a:prstGeom prst="rect">
            <a:avLst/>
          </a:prstGeom>
        </p:spPr>
      </p:pic>
      <p:pic>
        <p:nvPicPr>
          <p:cNvPr id="16" name="Picture 15">
            <a:extLst>
              <a:ext uri="{FF2B5EF4-FFF2-40B4-BE49-F238E27FC236}">
                <a16:creationId xmlns:a16="http://schemas.microsoft.com/office/drawing/2014/main" id="{9ED32453-E05A-2408-7802-93798A94C07E}"/>
              </a:ext>
            </a:extLst>
          </p:cNvPr>
          <p:cNvPicPr>
            <a:picLocks noChangeAspect="1"/>
          </p:cNvPicPr>
          <p:nvPr/>
        </p:nvPicPr>
        <p:blipFill>
          <a:blip r:embed="rId5"/>
          <a:stretch>
            <a:fillRect/>
          </a:stretch>
        </p:blipFill>
        <p:spPr>
          <a:xfrm>
            <a:off x="2933700" y="3654099"/>
            <a:ext cx="5140601" cy="540214"/>
          </a:xfrm>
          <a:prstGeom prst="rect">
            <a:avLst/>
          </a:prstGeom>
        </p:spPr>
      </p:pic>
      <p:pic>
        <p:nvPicPr>
          <p:cNvPr id="21" name="Picture 20">
            <a:extLst>
              <a:ext uri="{FF2B5EF4-FFF2-40B4-BE49-F238E27FC236}">
                <a16:creationId xmlns:a16="http://schemas.microsoft.com/office/drawing/2014/main" id="{3858EFC3-BF6A-BCF0-9245-48951AD2B183}"/>
              </a:ext>
            </a:extLst>
          </p:cNvPr>
          <p:cNvPicPr>
            <a:picLocks noChangeAspect="1"/>
          </p:cNvPicPr>
          <p:nvPr/>
        </p:nvPicPr>
        <p:blipFill>
          <a:blip r:embed="rId6"/>
          <a:stretch>
            <a:fillRect/>
          </a:stretch>
        </p:blipFill>
        <p:spPr>
          <a:xfrm>
            <a:off x="2946290" y="4812518"/>
            <a:ext cx="5128011" cy="399559"/>
          </a:xfrm>
          <a:prstGeom prst="rect">
            <a:avLst/>
          </a:prstGeom>
        </p:spPr>
      </p:pic>
    </p:spTree>
    <p:extLst>
      <p:ext uri="{BB962C8B-B14F-4D97-AF65-F5344CB8AC3E}">
        <p14:creationId xmlns:p14="http://schemas.microsoft.com/office/powerpoint/2010/main" val="39796628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9866D22-F16C-A645-BAD3-EE9380F9712C}"/>
                  </a:ext>
                </a:extLst>
              </p:cNvPr>
              <p:cNvSpPr>
                <a:spLocks noGrp="1"/>
              </p:cNvSpPr>
              <p:nvPr>
                <p:ph type="title"/>
              </p:nvPr>
            </p:nvSpPr>
            <p:spPr/>
            <p:txBody>
              <a:bodyPr/>
              <a:lstStyle/>
              <a:p>
                <a:r>
                  <a:rPr lang="en-US"/>
                  <a:t>Part 3 </a:t>
                </a:r>
                <a:r>
                  <a:rPr lang="en-US" dirty="0"/>
                  <a:t>(</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h𝑜𝑢𝑟</m:t>
                    </m:r>
                  </m:oMath>
                </a14:m>
                <a:r>
                  <a:rPr lang="en-US" dirty="0"/>
                  <a:t>)</a:t>
                </a:r>
              </a:p>
            </p:txBody>
          </p:sp>
        </mc:Choice>
        <mc:Fallback xmlns="">
          <p:sp>
            <p:nvSpPr>
              <p:cNvPr id="2" name="Title 1">
                <a:extLst>
                  <a:ext uri="{FF2B5EF4-FFF2-40B4-BE49-F238E27FC236}">
                    <a16:creationId xmlns:a16="http://schemas.microsoft.com/office/drawing/2014/main" id="{79866D22-F16C-A645-BAD3-EE9380F9712C}"/>
                  </a:ext>
                </a:extLst>
              </p:cNvPr>
              <p:cNvSpPr>
                <a:spLocks noGrp="1" noRot="1" noChangeAspect="1" noMove="1" noResize="1" noEditPoints="1" noAdjustHandles="1" noChangeArrowheads="1" noChangeShapeType="1" noTextEdit="1"/>
              </p:cNvSpPr>
              <p:nvPr>
                <p:ph type="title"/>
              </p:nvPr>
            </p:nvSpPr>
            <p:spPr>
              <a:blipFill>
                <a:blip r:embed="rId2"/>
                <a:stretch>
                  <a:fillRect b="-8791"/>
                </a:stretch>
              </a:blipFill>
            </p:spPr>
            <p:txBody>
              <a:bodyPr/>
              <a:lstStyle/>
              <a:p>
                <a:r>
                  <a:rPr lang="en-US">
                    <a:noFill/>
                  </a:rPr>
                  <a:t> </a:t>
                </a:r>
              </a:p>
            </p:txBody>
          </p:sp>
        </mc:Fallback>
      </mc:AlternateContent>
      <p:sp>
        <p:nvSpPr>
          <p:cNvPr id="4" name="Content Placeholder 2">
            <a:extLst>
              <a:ext uri="{FF2B5EF4-FFF2-40B4-BE49-F238E27FC236}">
                <a16:creationId xmlns:a16="http://schemas.microsoft.com/office/drawing/2014/main" id="{70DAF482-D471-FDF0-8DD1-EF2D969459DD}"/>
              </a:ext>
            </a:extLst>
          </p:cNvPr>
          <p:cNvSpPr>
            <a:spLocks noGrp="1"/>
          </p:cNvSpPr>
          <p:nvPr>
            <p:ph idx="1"/>
          </p:nvPr>
        </p:nvSpPr>
        <p:spPr>
          <a:xfrm>
            <a:off x="484710" y="1371601"/>
            <a:ext cx="8595680" cy="5257800"/>
          </a:xfrm>
          <a:ln>
            <a:solidFill>
              <a:srgbClr val="0070C0"/>
            </a:solidFill>
          </a:ln>
        </p:spPr>
        <p:txBody>
          <a:bodyPr>
            <a:normAutofit/>
          </a:bodyPr>
          <a:lstStyle/>
          <a:p>
            <a:pPr marL="0" indent="0">
              <a:buNone/>
            </a:pPr>
            <a:r>
              <a:rPr lang="en-US" b="1" dirty="0"/>
              <a:t>Takeaways</a:t>
            </a:r>
          </a:p>
          <a:p>
            <a:r>
              <a:rPr lang="en-US" b="1" dirty="0"/>
              <a:t>Naïve Bayes is a powerful classifier similar in many aspects to KNN</a:t>
            </a:r>
          </a:p>
          <a:p>
            <a:r>
              <a:rPr lang="en-US" b="1" dirty="0"/>
              <a:t>I think NB is much faster than KNN, I did the same tests and NB finished in much less time. I think the reason behind that is that we need to find the most suitable value for K and we don’t have to do that using NB</a:t>
            </a:r>
            <a:endParaRPr lang="en-US" sz="1800" dirty="0"/>
          </a:p>
          <a:p>
            <a:pPr marL="0" indent="0">
              <a:buNone/>
            </a:pPr>
            <a:r>
              <a:rPr lang="en-US" sz="1800" b="1" dirty="0"/>
              <a:t>Questions</a:t>
            </a:r>
          </a:p>
          <a:p>
            <a:r>
              <a:rPr lang="en-US" sz="1800" b="1" dirty="0"/>
              <a:t>I don’t know how I can determine when I should use one algorithm and the other. We calculated the model accuracy and we did a comparison between two models. So I guess that we will choose it based on the better accuracy. I still have my doubts</a:t>
            </a:r>
          </a:p>
          <a:p>
            <a:r>
              <a:rPr lang="en-US" sz="1800" b="1" dirty="0"/>
              <a:t>I was thinking about the Bonus exercise using </a:t>
            </a:r>
            <a:r>
              <a:rPr lang="en-US" sz="1800" b="1" dirty="0" err="1"/>
              <a:t>naiveBayes</a:t>
            </a:r>
            <a:r>
              <a:rPr lang="en-US" sz="1800" b="1" dirty="0"/>
              <a:t> e1071. How would you do it? Perhaps creating a new column by each word?</a:t>
            </a:r>
          </a:p>
          <a:p>
            <a:pPr marL="0" indent="0">
              <a:buNone/>
            </a:pPr>
            <a:endParaRPr lang="en-US" sz="1200" dirty="0"/>
          </a:p>
        </p:txBody>
      </p:sp>
    </p:spTree>
    <p:extLst>
      <p:ext uri="{BB962C8B-B14F-4D97-AF65-F5344CB8AC3E}">
        <p14:creationId xmlns:p14="http://schemas.microsoft.com/office/powerpoint/2010/main" val="2123090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sz="4000" dirty="0"/>
              <a:t>For Live Session: Part 2 (1 – 3 hours)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57143" y="3600450"/>
            <a:ext cx="9029700" cy="2882900"/>
          </a:xfrm>
        </p:spPr>
        <p:txBody>
          <a:bodyPr/>
          <a:lstStyle/>
          <a:p>
            <a:pPr marL="0" indent="0">
              <a:buNone/>
            </a:pPr>
            <a:r>
              <a:rPr lang="en-US" sz="2000" dirty="0"/>
              <a:t>a. For the full (multinomial) IRIS data (the </a:t>
            </a:r>
            <a:r>
              <a:rPr lang="en-US" sz="2000" i="1" dirty="0"/>
              <a:t>iris </a:t>
            </a:r>
            <a:r>
              <a:rPr lang="en-US" sz="2000" dirty="0"/>
              <a:t>dataset in R), do a 70-30 train/test cross validation and use sepal length and width as predictors.  Generate 100 different train/test splits and calculate the average accuracy, sensitivity and specificity.  Compare the average accuracy to that to the KNN model you used in Unit 6.  </a:t>
            </a:r>
          </a:p>
          <a:p>
            <a:pPr marL="0" indent="0">
              <a:buNone/>
            </a:pPr>
            <a:endParaRPr lang="en-US" sz="2000" dirty="0"/>
          </a:p>
          <a:p>
            <a:pPr marL="0" indent="0">
              <a:buNone/>
            </a:pPr>
            <a:endParaRPr lang="en-US" sz="2000" dirty="0"/>
          </a:p>
        </p:txBody>
      </p:sp>
      <p:pic>
        <p:nvPicPr>
          <p:cNvPr id="4" name="Picture 3">
            <a:extLst>
              <a:ext uri="{FF2B5EF4-FFF2-40B4-BE49-F238E27FC236}">
                <a16:creationId xmlns:a16="http://schemas.microsoft.com/office/drawing/2014/main" id="{A63C3183-2971-A64D-B24E-F52D7E326B60}"/>
              </a:ext>
            </a:extLst>
          </p:cNvPr>
          <p:cNvPicPr>
            <a:picLocks noChangeAspect="1"/>
          </p:cNvPicPr>
          <p:nvPr/>
        </p:nvPicPr>
        <p:blipFill>
          <a:blip r:embed="rId2"/>
          <a:stretch>
            <a:fillRect/>
          </a:stretch>
        </p:blipFill>
        <p:spPr>
          <a:xfrm>
            <a:off x="1827721" y="1371600"/>
            <a:ext cx="5488557" cy="2053366"/>
          </a:xfrm>
          <a:prstGeom prst="rect">
            <a:avLst/>
          </a:prstGeom>
        </p:spPr>
      </p:pic>
    </p:spTree>
    <p:extLst>
      <p:ext uri="{BB962C8B-B14F-4D97-AF65-F5344CB8AC3E}">
        <p14:creationId xmlns:p14="http://schemas.microsoft.com/office/powerpoint/2010/main" val="2980648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sz="4000" dirty="0"/>
              <a:t>For Live Session: BONUS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57143" y="4348264"/>
            <a:ext cx="9029700" cy="2135086"/>
          </a:xfrm>
        </p:spPr>
        <p:txBody>
          <a:bodyPr/>
          <a:lstStyle/>
          <a:p>
            <a:pPr marL="0" indent="0">
              <a:buNone/>
            </a:pPr>
            <a:r>
              <a:rPr lang="en-US" sz="2000" dirty="0"/>
              <a:t>Use the NYT News/Other Classifier code to analyze stories about Trump last month (search term “Trump”). We would like to build a classifier that will classify between news stories and other and we would like to compare two models: one that uses the headline and one that uses the snippet.  Compare these two models based on sensitivity and specificity and provide at least one plot to help you visualize the results.  </a:t>
            </a:r>
          </a:p>
          <a:p>
            <a:pPr marL="0" indent="0">
              <a:buNone/>
            </a:pPr>
            <a:endParaRPr lang="en-US" sz="2000" dirty="0"/>
          </a:p>
          <a:p>
            <a:pPr marL="0" indent="0">
              <a:buNone/>
            </a:pPr>
            <a:endParaRPr lang="en-US" sz="2000" dirty="0"/>
          </a:p>
        </p:txBody>
      </p:sp>
      <p:pic>
        <p:nvPicPr>
          <p:cNvPr id="5" name="Picture 4">
            <a:extLst>
              <a:ext uri="{FF2B5EF4-FFF2-40B4-BE49-F238E27FC236}">
                <a16:creationId xmlns:a16="http://schemas.microsoft.com/office/drawing/2014/main" id="{A28CE966-4176-774D-B908-01FE76C50F4A}"/>
              </a:ext>
            </a:extLst>
          </p:cNvPr>
          <p:cNvPicPr>
            <a:picLocks noChangeAspect="1"/>
          </p:cNvPicPr>
          <p:nvPr/>
        </p:nvPicPr>
        <p:blipFill>
          <a:blip r:embed="rId2"/>
          <a:stretch>
            <a:fillRect/>
          </a:stretch>
        </p:blipFill>
        <p:spPr>
          <a:xfrm>
            <a:off x="1978085" y="1548387"/>
            <a:ext cx="5187815" cy="2593908"/>
          </a:xfrm>
          <a:prstGeom prst="rect">
            <a:avLst/>
          </a:prstGeom>
        </p:spPr>
      </p:pic>
    </p:spTree>
    <p:extLst>
      <p:ext uri="{BB962C8B-B14F-4D97-AF65-F5344CB8AC3E}">
        <p14:creationId xmlns:p14="http://schemas.microsoft.com/office/powerpoint/2010/main" val="3630031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1972A5-920E-6003-63D5-C3EF42F62FA4}"/>
              </a:ext>
            </a:extLst>
          </p:cNvPr>
          <p:cNvSpPr txBox="1"/>
          <p:nvPr/>
        </p:nvSpPr>
        <p:spPr>
          <a:xfrm>
            <a:off x="894945" y="2188723"/>
            <a:ext cx="7354110" cy="1015663"/>
          </a:xfrm>
          <a:prstGeom prst="rect">
            <a:avLst/>
          </a:prstGeom>
          <a:noFill/>
        </p:spPr>
        <p:txBody>
          <a:bodyPr wrap="square" rtlCol="0">
            <a:spAutoFit/>
          </a:bodyPr>
          <a:lstStyle/>
          <a:p>
            <a:pPr algn="ctr"/>
            <a:r>
              <a:rPr lang="en-US" sz="6000" dirty="0"/>
              <a:t>Answers!</a:t>
            </a:r>
          </a:p>
        </p:txBody>
      </p:sp>
    </p:spTree>
    <p:extLst>
      <p:ext uri="{BB962C8B-B14F-4D97-AF65-F5344CB8AC3E}">
        <p14:creationId xmlns:p14="http://schemas.microsoft.com/office/powerpoint/2010/main" val="876298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Part 1: Activity 1</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0" y="2068741"/>
            <a:ext cx="9144000" cy="3666881"/>
          </a:xfrm>
        </p:spPr>
        <p:txBody>
          <a:bodyPr>
            <a:normAutofit/>
          </a:bodyPr>
          <a:lstStyle/>
          <a:p>
            <a:pPr marL="0" indent="0">
              <a:buNone/>
            </a:pPr>
            <a:r>
              <a:rPr lang="en-US" dirty="0"/>
              <a:t>In the last unit you used a KNN classifier to classify the passengers who survived and died.  Now we will use a Naïve Bayes (NB) classifier and compare the two! </a:t>
            </a:r>
          </a:p>
          <a:p>
            <a:r>
              <a:rPr lang="en-US" dirty="0"/>
              <a:t>1.Using all 891 observations, train a NB model with Age and </a:t>
            </a:r>
            <a:r>
              <a:rPr lang="en-US" dirty="0" err="1"/>
              <a:t>Pclass</a:t>
            </a:r>
            <a:r>
              <a:rPr lang="en-US" dirty="0"/>
              <a:t> as predictors and use this model to predict the survival of a 30 year old passenger in the 1, 2 and 3 classes.  Use the “type = raw” option to look at the predicted percentage of each outcome. (One slide.)</a:t>
            </a:r>
          </a:p>
          <a:p>
            <a:pPr marL="0" indent="0">
              <a:buNone/>
            </a:pPr>
            <a:endParaRPr lang="en-US" sz="2000" dirty="0"/>
          </a:p>
        </p:txBody>
      </p:sp>
      <p:pic>
        <p:nvPicPr>
          <p:cNvPr id="4" name="Picture 3">
            <a:extLst>
              <a:ext uri="{FF2B5EF4-FFF2-40B4-BE49-F238E27FC236}">
                <a16:creationId xmlns:a16="http://schemas.microsoft.com/office/drawing/2014/main" id="{01B373B8-5FD6-FB42-AF5A-0BA769191C3E}"/>
              </a:ext>
            </a:extLst>
          </p:cNvPr>
          <p:cNvPicPr>
            <a:picLocks noChangeAspect="1"/>
          </p:cNvPicPr>
          <p:nvPr/>
        </p:nvPicPr>
        <p:blipFill>
          <a:blip r:embed="rId2"/>
          <a:stretch>
            <a:fillRect/>
          </a:stretch>
        </p:blipFill>
        <p:spPr>
          <a:xfrm>
            <a:off x="3309631" y="1371600"/>
            <a:ext cx="2524737" cy="733055"/>
          </a:xfrm>
          <a:prstGeom prst="rect">
            <a:avLst/>
          </a:prstGeom>
        </p:spPr>
      </p:pic>
    </p:spTree>
    <p:extLst>
      <p:ext uri="{BB962C8B-B14F-4D97-AF65-F5344CB8AC3E}">
        <p14:creationId xmlns:p14="http://schemas.microsoft.com/office/powerpoint/2010/main" val="2140714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Part 1: Activity 1</a:t>
            </a:r>
          </a:p>
        </p:txBody>
      </p:sp>
      <p:pic>
        <p:nvPicPr>
          <p:cNvPr id="8" name="Picture 7">
            <a:extLst>
              <a:ext uri="{FF2B5EF4-FFF2-40B4-BE49-F238E27FC236}">
                <a16:creationId xmlns:a16="http://schemas.microsoft.com/office/drawing/2014/main" id="{745D87DA-32E5-A85B-E1A9-3845138A42A2}"/>
              </a:ext>
            </a:extLst>
          </p:cNvPr>
          <p:cNvPicPr>
            <a:picLocks noChangeAspect="1"/>
          </p:cNvPicPr>
          <p:nvPr/>
        </p:nvPicPr>
        <p:blipFill>
          <a:blip r:embed="rId2"/>
          <a:stretch>
            <a:fillRect/>
          </a:stretch>
        </p:blipFill>
        <p:spPr>
          <a:xfrm>
            <a:off x="680999" y="2390775"/>
            <a:ext cx="7421380" cy="3967880"/>
          </a:xfrm>
          <a:prstGeom prst="rect">
            <a:avLst/>
          </a:prstGeom>
        </p:spPr>
      </p:pic>
      <p:sp>
        <p:nvSpPr>
          <p:cNvPr id="3" name="TextBox 2">
            <a:extLst>
              <a:ext uri="{FF2B5EF4-FFF2-40B4-BE49-F238E27FC236}">
                <a16:creationId xmlns:a16="http://schemas.microsoft.com/office/drawing/2014/main" id="{C63F6300-6AFB-37FC-414F-B27A551D4890}"/>
              </a:ext>
            </a:extLst>
          </p:cNvPr>
          <p:cNvSpPr txBox="1"/>
          <p:nvPr/>
        </p:nvSpPr>
        <p:spPr>
          <a:xfrm>
            <a:off x="428625" y="1543050"/>
            <a:ext cx="7896225" cy="369332"/>
          </a:xfrm>
          <a:prstGeom prst="rect">
            <a:avLst/>
          </a:prstGeom>
          <a:noFill/>
        </p:spPr>
        <p:txBody>
          <a:bodyPr wrap="square" rtlCol="0">
            <a:spAutoFit/>
          </a:bodyPr>
          <a:lstStyle/>
          <a:p>
            <a:r>
              <a:rPr lang="en-US" dirty="0"/>
              <a:t>Plotting the data before looking into the analysis</a:t>
            </a:r>
          </a:p>
        </p:txBody>
      </p:sp>
    </p:spTree>
    <p:extLst>
      <p:ext uri="{BB962C8B-B14F-4D97-AF65-F5344CB8AC3E}">
        <p14:creationId xmlns:p14="http://schemas.microsoft.com/office/powerpoint/2010/main" val="343178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Part 1: Activity 1</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6281530" y="1371601"/>
            <a:ext cx="2957886" cy="5257800"/>
          </a:xfrm>
          <a:ln>
            <a:solidFill>
              <a:srgbClr val="0070C0"/>
            </a:solidFill>
          </a:ln>
        </p:spPr>
        <p:txBody>
          <a:bodyPr>
            <a:normAutofit/>
          </a:bodyPr>
          <a:lstStyle/>
          <a:p>
            <a:pPr marL="0" indent="0">
              <a:buNone/>
            </a:pPr>
            <a:r>
              <a:rPr lang="en-US" sz="1400" b="1" dirty="0"/>
              <a:t>Filtering and Cleaning data</a:t>
            </a:r>
          </a:p>
          <a:p>
            <a:r>
              <a:rPr lang="en-US" sz="1400" dirty="0"/>
              <a:t>We read the data from the file</a:t>
            </a:r>
          </a:p>
          <a:p>
            <a:r>
              <a:rPr lang="en-US" sz="1200" dirty="0"/>
              <a:t>We filter the unwanted NA value. We could use  different approaches for data imputation such as: </a:t>
            </a:r>
          </a:p>
          <a:p>
            <a:pPr lvl="1"/>
            <a:r>
              <a:rPr lang="en-US" sz="1000" dirty="0"/>
              <a:t>Filtering NAN Values</a:t>
            </a:r>
          </a:p>
          <a:p>
            <a:pPr lvl="1"/>
            <a:r>
              <a:rPr lang="en-US" sz="1000" dirty="0"/>
              <a:t>Replacing these values by the mean </a:t>
            </a:r>
          </a:p>
          <a:p>
            <a:pPr lvl="1"/>
            <a:r>
              <a:rPr lang="en-US" sz="1000" dirty="0"/>
              <a:t>Use the package MICE</a:t>
            </a:r>
          </a:p>
          <a:p>
            <a:pPr marL="457207" lvl="1" indent="0">
              <a:buNone/>
            </a:pPr>
            <a:r>
              <a:rPr lang="en-US" sz="1000" dirty="0"/>
              <a:t>For this exercise we filtered the NAN values however we also tested using the above approaches and the results were better rather than filtering the NAN values</a:t>
            </a:r>
          </a:p>
        </p:txBody>
      </p:sp>
      <p:pic>
        <p:nvPicPr>
          <p:cNvPr id="8" name="Picture 7">
            <a:extLst>
              <a:ext uri="{FF2B5EF4-FFF2-40B4-BE49-F238E27FC236}">
                <a16:creationId xmlns:a16="http://schemas.microsoft.com/office/drawing/2014/main" id="{04562EFB-C0C2-314B-5FBB-57966EF56F85}"/>
              </a:ext>
            </a:extLst>
          </p:cNvPr>
          <p:cNvPicPr>
            <a:picLocks noChangeAspect="1"/>
          </p:cNvPicPr>
          <p:nvPr/>
        </p:nvPicPr>
        <p:blipFill>
          <a:blip r:embed="rId2"/>
          <a:stretch>
            <a:fillRect/>
          </a:stretch>
        </p:blipFill>
        <p:spPr>
          <a:xfrm>
            <a:off x="238539" y="1684555"/>
            <a:ext cx="5637475" cy="2693758"/>
          </a:xfrm>
          <a:prstGeom prst="rect">
            <a:avLst/>
          </a:prstGeom>
          <a:ln>
            <a:solidFill>
              <a:schemeClr val="accent1"/>
            </a:solidFill>
          </a:ln>
        </p:spPr>
      </p:pic>
      <p:cxnSp>
        <p:nvCxnSpPr>
          <p:cNvPr id="10" name="Connector: Elbow 9">
            <a:extLst>
              <a:ext uri="{FF2B5EF4-FFF2-40B4-BE49-F238E27FC236}">
                <a16:creationId xmlns:a16="http://schemas.microsoft.com/office/drawing/2014/main" id="{C85A6C80-1CAD-ECD0-B0A5-DF389C0C306F}"/>
              </a:ext>
            </a:extLst>
          </p:cNvPr>
          <p:cNvCxnSpPr/>
          <p:nvPr/>
        </p:nvCxnSpPr>
        <p:spPr>
          <a:xfrm rot="10800000">
            <a:off x="5780598" y="1844704"/>
            <a:ext cx="938254" cy="4373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76CE2AD6-96C1-0847-6339-F36AAF773CB0}"/>
              </a:ext>
            </a:extLst>
          </p:cNvPr>
          <p:cNvCxnSpPr/>
          <p:nvPr/>
        </p:nvCxnSpPr>
        <p:spPr>
          <a:xfrm rot="10800000" flipV="1">
            <a:off x="2576223" y="2910176"/>
            <a:ext cx="4206240" cy="38166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B09711B7-7253-5FD8-8BBA-F85376158F5B}"/>
              </a:ext>
            </a:extLst>
          </p:cNvPr>
          <p:cNvCxnSpPr/>
          <p:nvPr/>
        </p:nvCxnSpPr>
        <p:spPr>
          <a:xfrm rot="10800000">
            <a:off x="3840480" y="2910177"/>
            <a:ext cx="2878372" cy="8269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1043994"/>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3.jpeg"/></Relationships>
</file>

<file path=ppt/theme/_rels/theme3.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1_Body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tint val="100000"/>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3.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tint val="100000"/>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
  <TotalTime>6534</TotalTime>
  <Words>2690</Words>
  <Application>Microsoft Office PowerPoint</Application>
  <PresentationFormat>On-screen Show (4:3)</PresentationFormat>
  <Paragraphs>239</Paragraphs>
  <Slides>34</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34</vt:i4>
      </vt:variant>
    </vt:vector>
  </HeadingPairs>
  <TitlesOfParts>
    <vt:vector size="41" baseType="lpstr">
      <vt:lpstr>Arial</vt:lpstr>
      <vt:lpstr>Cambria Math</vt:lpstr>
      <vt:lpstr>Century Gothic</vt:lpstr>
      <vt:lpstr>Wingdings 3</vt:lpstr>
      <vt:lpstr>1_Body Slides</vt:lpstr>
      <vt:lpstr>1_Ion</vt:lpstr>
      <vt:lpstr>Ion</vt:lpstr>
      <vt:lpstr>For Live Session</vt:lpstr>
      <vt:lpstr>For Live Session: Part 1 (3-5 hours)</vt:lpstr>
      <vt:lpstr>For Live Session: Part 1 (3-5 hours)</vt:lpstr>
      <vt:lpstr>For Live Session: Part 2 (1 – 3 hours)</vt:lpstr>
      <vt:lpstr>For Live Session: BONUS</vt:lpstr>
      <vt:lpstr>PowerPoint Presentation</vt:lpstr>
      <vt:lpstr>Part 1: Activity 1</vt:lpstr>
      <vt:lpstr>Part 1: Activity 1</vt:lpstr>
      <vt:lpstr>Part 1: Activity 1</vt:lpstr>
      <vt:lpstr>Part 1: Activity 1</vt:lpstr>
      <vt:lpstr>Part 1: Activity 1</vt:lpstr>
      <vt:lpstr>Part 1: Activity 1</vt:lpstr>
      <vt:lpstr>Part 1: Activity 2,3,4,5</vt:lpstr>
      <vt:lpstr>Part 1: Activity 2</vt:lpstr>
      <vt:lpstr>Part 1: Activity 2</vt:lpstr>
      <vt:lpstr>Part 1: Activity 3</vt:lpstr>
      <vt:lpstr>Part 1: Activity 4</vt:lpstr>
      <vt:lpstr>Part 1: Activity 4</vt:lpstr>
      <vt:lpstr>Part 1: Activity 5</vt:lpstr>
      <vt:lpstr>Part 1: Activity 6,7,8</vt:lpstr>
      <vt:lpstr>Part 1: Activity 6</vt:lpstr>
      <vt:lpstr>Part 1: Activity 6</vt:lpstr>
      <vt:lpstr>Part 1: Activity 7</vt:lpstr>
      <vt:lpstr>Part 1: Activity 8 </vt:lpstr>
      <vt:lpstr>Part 1: Activity 8 </vt:lpstr>
      <vt:lpstr>For Live Session: Part 2</vt:lpstr>
      <vt:lpstr>Part 2: Activity a</vt:lpstr>
      <vt:lpstr>Part 2: Activity a</vt:lpstr>
      <vt:lpstr>Part 2: Activity a</vt:lpstr>
      <vt:lpstr>For Live Session: BONUS</vt:lpstr>
      <vt:lpstr>Bonus</vt:lpstr>
      <vt:lpstr>Bonus</vt:lpstr>
      <vt:lpstr>Bonus using 10 pages</vt:lpstr>
      <vt:lpstr>Part 3 (≤1 hour)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 Live Session</dc:title>
  <dc:creator>Microsoft Office User</dc:creator>
  <cp:lastModifiedBy>Carlos Estevez</cp:lastModifiedBy>
  <cp:revision>45</cp:revision>
  <dcterms:created xsi:type="dcterms:W3CDTF">2019-09-23T08:00:29Z</dcterms:created>
  <dcterms:modified xsi:type="dcterms:W3CDTF">2023-02-15T17:25:34Z</dcterms:modified>
</cp:coreProperties>
</file>